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59" r:id="rId5"/>
    <p:sldId id="260" r:id="rId6"/>
    <p:sldId id="266" r:id="rId7"/>
    <p:sldId id="265" r:id="rId8"/>
    <p:sldId id="261" r:id="rId9"/>
    <p:sldId id="269"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57" autoAdjust="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E15CD9-971D-4C45-A553-5027A7A4A998}" type="datetimeFigureOut">
              <a:rPr lang="en-IN" smtClean="0"/>
              <a:t>05-12-2020</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357D632-9F4D-406E-A163-3D9D08B9877E}"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782484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15CD9-971D-4C45-A553-5027A7A4A998}"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31471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15CD9-971D-4C45-A553-5027A7A4A998}"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278798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E15CD9-971D-4C45-A553-5027A7A4A998}"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2694606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E15CD9-971D-4C45-A553-5027A7A4A998}" type="datetimeFigureOut">
              <a:rPr lang="en-IN" smtClean="0"/>
              <a:t>05-12-2020</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357D632-9F4D-406E-A163-3D9D08B9877E}"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977950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E15CD9-971D-4C45-A553-5027A7A4A998}" type="datetimeFigureOut">
              <a:rPr lang="en-IN" smtClean="0"/>
              <a:t>05-12-2020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43722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E15CD9-971D-4C45-A553-5027A7A4A998}" type="datetimeFigureOut">
              <a:rPr lang="en-IN" smtClean="0"/>
              <a:t>05-12-2020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42582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E15CD9-971D-4C45-A553-5027A7A4A998}" type="datetimeFigureOut">
              <a:rPr lang="en-IN" smtClean="0"/>
              <a:t>05-12-2020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1058305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E15CD9-971D-4C45-A553-5027A7A4A998}" type="datetimeFigureOut">
              <a:rPr lang="en-IN" smtClean="0"/>
              <a:t>05-12-2020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57D632-9F4D-406E-A163-3D9D08B9877E}" type="slidenum">
              <a:rPr lang="en-IN" smtClean="0"/>
              <a:t>‹#›</a:t>
            </a:fld>
            <a:endParaRPr lang="en-IN"/>
          </a:p>
        </p:txBody>
      </p:sp>
    </p:spTree>
    <p:extLst>
      <p:ext uri="{BB962C8B-B14F-4D97-AF65-F5344CB8AC3E}">
        <p14:creationId xmlns:p14="http://schemas.microsoft.com/office/powerpoint/2010/main" val="281568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E15CD9-971D-4C45-A553-5027A7A4A998}" type="datetimeFigureOut">
              <a:rPr lang="en-IN" smtClean="0"/>
              <a:t>05-12-2020</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357D632-9F4D-406E-A163-3D9D08B9877E}"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373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E15CD9-971D-4C45-A553-5027A7A4A998}" type="datetimeFigureOut">
              <a:rPr lang="en-IN" smtClean="0"/>
              <a:t>05-12-2020</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357D632-9F4D-406E-A163-3D9D08B9877E}"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75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E15CD9-971D-4C45-A553-5027A7A4A998}" type="datetimeFigureOut">
              <a:rPr lang="en-IN" smtClean="0"/>
              <a:t>05-12-2020</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357D632-9F4D-406E-A163-3D9D08B9877E}"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485111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medpub.com/articles/a-review-paper-on-license-plate-recognition" TargetMode="External"/><Relationship Id="rId2" Type="http://schemas.openxmlformats.org/officeDocument/2006/relationships/hyperlink" Target="https://www.ijert.org/a-review-paper-on-vehicle-number-plate-recognition" TargetMode="External"/><Relationship Id="rId1" Type="http://schemas.openxmlformats.org/officeDocument/2006/relationships/slideLayout" Target="../slideLayouts/slideLayout2.xml"/><Relationship Id="rId4" Type="http://schemas.openxmlformats.org/officeDocument/2006/relationships/hyperlink" Target="https://ieeexplore.ieee.org/document/8748287"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ieeexplore.ieee.org/search/searchresult.jsp?matchBoolean=true&amp;queryText=%22Index%20Terms%22:Image%20recognition&amp;newsearch=tru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6.png"/><Relationship Id="rId5" Type="http://schemas.openxmlformats.org/officeDocument/2006/relationships/image" Target="../media/image11.jpg"/><Relationship Id="rId10" Type="http://schemas.openxmlformats.org/officeDocument/2006/relationships/image" Target="../media/image15.png"/><Relationship Id="rId4" Type="http://schemas.openxmlformats.org/officeDocument/2006/relationships/image" Target="../media/image10.jpg"/><Relationship Id="rId9"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57328-9166-4892-B61F-046609FE82A1}"/>
              </a:ext>
            </a:extLst>
          </p:cNvPr>
          <p:cNvSpPr>
            <a:spLocks noGrp="1"/>
          </p:cNvSpPr>
          <p:nvPr>
            <p:ph type="ctrTitle"/>
          </p:nvPr>
        </p:nvSpPr>
        <p:spPr>
          <a:xfrm>
            <a:off x="1254034" y="1281869"/>
            <a:ext cx="11512732" cy="3503776"/>
          </a:xfrm>
        </p:spPr>
        <p:txBody>
          <a:bodyPr>
            <a:normAutofit/>
          </a:bodyPr>
          <a:lstStyle/>
          <a:p>
            <a:pPr algn="l"/>
            <a:r>
              <a:rPr lang="en-US" sz="5300" dirty="0">
                <a:solidFill>
                  <a:srgbClr val="002060"/>
                </a:solidFill>
                <a:latin typeface="Times New Roman" panose="02020603050405020304" pitchFamily="18" charset="0"/>
                <a:cs typeface="Times New Roman" panose="02020603050405020304" pitchFamily="18" charset="0"/>
              </a:rPr>
              <a:t>LICENSE PLATE DETECTION </a:t>
            </a:r>
            <a:br>
              <a:rPr lang="en-US" sz="5300" dirty="0">
                <a:solidFill>
                  <a:srgbClr val="002060"/>
                </a:solidFill>
                <a:latin typeface="Times New Roman" panose="02020603050405020304" pitchFamily="18" charset="0"/>
                <a:cs typeface="Times New Roman" panose="02020603050405020304" pitchFamily="18" charset="0"/>
              </a:rPr>
            </a:br>
            <a:r>
              <a:rPr lang="en-US" sz="5300" dirty="0">
                <a:solidFill>
                  <a:srgbClr val="002060"/>
                </a:solidFill>
                <a:latin typeface="Times New Roman" panose="02020603050405020304" pitchFamily="18" charset="0"/>
                <a:cs typeface="Times New Roman" panose="02020603050405020304" pitchFamily="18" charset="0"/>
              </a:rPr>
              <a:t>                      AND</a:t>
            </a:r>
            <a:br>
              <a:rPr lang="en-US" sz="5300" dirty="0">
                <a:solidFill>
                  <a:srgbClr val="002060"/>
                </a:solidFill>
                <a:latin typeface="Times New Roman" panose="02020603050405020304" pitchFamily="18" charset="0"/>
                <a:cs typeface="Times New Roman" panose="02020603050405020304" pitchFamily="18" charset="0"/>
              </a:rPr>
            </a:br>
            <a:r>
              <a:rPr lang="en-US" sz="5300" dirty="0">
                <a:solidFill>
                  <a:srgbClr val="002060"/>
                </a:solidFill>
                <a:latin typeface="Times New Roman" panose="02020603050405020304" pitchFamily="18" charset="0"/>
                <a:cs typeface="Times New Roman" panose="02020603050405020304" pitchFamily="18" charset="0"/>
              </a:rPr>
              <a:t>CHARACTER RECOGNITION</a:t>
            </a:r>
            <a:br>
              <a:rPr lang="en-US" dirty="0"/>
            </a:br>
            <a:br>
              <a:rPr lang="en-US" sz="3100" dirty="0">
                <a:latin typeface="Times New Roman" panose="02020603050405020304" pitchFamily="18" charset="0"/>
                <a:cs typeface="Times New Roman" panose="02020603050405020304" pitchFamily="18" charset="0"/>
              </a:rPr>
            </a:br>
            <a:r>
              <a:rPr lang="en-US" sz="3100" dirty="0">
                <a:solidFill>
                  <a:srgbClr val="002060"/>
                </a:solidFill>
                <a:latin typeface="Times New Roman" panose="02020603050405020304" pitchFamily="18" charset="0"/>
                <a:cs typeface="Times New Roman" panose="02020603050405020304" pitchFamily="18" charset="0"/>
              </a:rPr>
              <a:t>AN APPLICATION OF IMAGE PROCESSING</a:t>
            </a:r>
            <a:endParaRPr lang="en-IN" sz="3100"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09CDB47-1958-4097-8714-59B21CEE31BE}"/>
              </a:ext>
            </a:extLst>
          </p:cNvPr>
          <p:cNvSpPr txBox="1"/>
          <p:nvPr/>
        </p:nvSpPr>
        <p:spPr>
          <a:xfrm>
            <a:off x="1254034" y="5385967"/>
            <a:ext cx="7053943" cy="707886"/>
          </a:xfrm>
          <a:prstGeom prst="rect">
            <a:avLst/>
          </a:prstGeom>
          <a:noFill/>
        </p:spPr>
        <p:txBody>
          <a:bodyPr wrap="square" rtlCol="0">
            <a:spAutoFit/>
          </a:bodyPr>
          <a:lstStyle/>
          <a:p>
            <a:r>
              <a:rPr lang="en-US" sz="2000" b="1" dirty="0">
                <a:solidFill>
                  <a:schemeClr val="accent2">
                    <a:lumMod val="50000"/>
                  </a:schemeClr>
                </a:solidFill>
                <a:latin typeface="Times New Roman" panose="02020603050405020304" pitchFamily="18" charset="0"/>
                <a:cs typeface="Times New Roman" panose="02020603050405020304" pitchFamily="18" charset="0"/>
              </a:rPr>
              <a:t>ROHAN.N.KALPAVRUKSHA         PES1201802830</a:t>
            </a:r>
          </a:p>
          <a:p>
            <a:r>
              <a:rPr lang="en-US" sz="2000" b="1" dirty="0">
                <a:solidFill>
                  <a:schemeClr val="accent2">
                    <a:lumMod val="50000"/>
                  </a:schemeClr>
                </a:solidFill>
                <a:latin typeface="Times New Roman" panose="02020603050405020304" pitchFamily="18" charset="0"/>
                <a:cs typeface="Times New Roman" panose="02020603050405020304" pitchFamily="18" charset="0"/>
              </a:rPr>
              <a:t>ROSHAN.N.KALPAVRUKSHA</a:t>
            </a:r>
            <a:r>
              <a:rPr lang="en-IN" sz="2000" b="1" dirty="0">
                <a:solidFill>
                  <a:schemeClr val="accent2">
                    <a:lumMod val="50000"/>
                  </a:schemeClr>
                </a:solidFill>
                <a:latin typeface="Times New Roman" panose="02020603050405020304" pitchFamily="18" charset="0"/>
                <a:cs typeface="Times New Roman" panose="02020603050405020304" pitchFamily="18" charset="0"/>
              </a:rPr>
              <a:t>       </a:t>
            </a:r>
            <a:r>
              <a:rPr lang="en-US" sz="2000" b="1" dirty="0">
                <a:solidFill>
                  <a:schemeClr val="accent2">
                    <a:lumMod val="50000"/>
                  </a:schemeClr>
                </a:solidFill>
                <a:latin typeface="Times New Roman" panose="02020603050405020304" pitchFamily="18" charset="0"/>
                <a:cs typeface="Times New Roman" panose="02020603050405020304" pitchFamily="18" charset="0"/>
              </a:rPr>
              <a:t>PES1201802834</a:t>
            </a:r>
            <a:endParaRPr lang="en-IN" sz="2000" dirty="0"/>
          </a:p>
        </p:txBody>
      </p:sp>
      <p:sp>
        <p:nvSpPr>
          <p:cNvPr id="3" name="TextBox 2">
            <a:extLst>
              <a:ext uri="{FF2B5EF4-FFF2-40B4-BE49-F238E27FC236}">
                <a16:creationId xmlns:a16="http://schemas.microsoft.com/office/drawing/2014/main" id="{4BDD1D7F-A7BB-466F-BBF6-C615E155D3FD}"/>
              </a:ext>
            </a:extLst>
          </p:cNvPr>
          <p:cNvSpPr txBox="1"/>
          <p:nvPr/>
        </p:nvSpPr>
        <p:spPr>
          <a:xfrm>
            <a:off x="1254034" y="6180892"/>
            <a:ext cx="4641669" cy="677108"/>
          </a:xfrm>
          <a:prstGeom prst="rect">
            <a:avLst/>
          </a:prstGeom>
          <a:noFill/>
        </p:spPr>
        <p:txBody>
          <a:bodyPr wrap="square" rtlCol="0">
            <a:spAutoFit/>
          </a:bodyPr>
          <a:lstStyle/>
          <a:p>
            <a:r>
              <a:rPr lang="en-IN" sz="2000" b="1"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GUIDE NAME - RAGHAVENDRA M J</a:t>
            </a:r>
            <a:endParaRPr lang="en-IN" sz="2000" b="1"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243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2700-5136-4BDF-AF91-B2C642F9D403}"/>
              </a:ext>
            </a:extLst>
          </p:cNvPr>
          <p:cNvSpPr>
            <a:spLocks noGrp="1"/>
          </p:cNvSpPr>
          <p:nvPr>
            <p:ph type="title"/>
          </p:nvPr>
        </p:nvSpPr>
        <p:spPr>
          <a:xfrm>
            <a:off x="771787" y="176127"/>
            <a:ext cx="9189077" cy="1188720"/>
          </a:xfrm>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REFERENCES</a:t>
            </a:r>
            <a:endParaRPr lang="en-IN" sz="5400" dirty="0">
              <a:solidFill>
                <a:srgbClr val="002060"/>
              </a:solidFill>
            </a:endParaRPr>
          </a:p>
        </p:txBody>
      </p:sp>
      <p:sp>
        <p:nvSpPr>
          <p:cNvPr id="3" name="Content Placeholder 2">
            <a:extLst>
              <a:ext uri="{FF2B5EF4-FFF2-40B4-BE49-F238E27FC236}">
                <a16:creationId xmlns:a16="http://schemas.microsoft.com/office/drawing/2014/main" id="{FD833A77-BC63-4003-962D-CB5042E7FC07}"/>
              </a:ext>
            </a:extLst>
          </p:cNvPr>
          <p:cNvSpPr>
            <a:spLocks noGrp="1"/>
          </p:cNvSpPr>
          <p:nvPr>
            <p:ph idx="1"/>
          </p:nvPr>
        </p:nvSpPr>
        <p:spPr>
          <a:xfrm>
            <a:off x="864066" y="1174462"/>
            <a:ext cx="11006356" cy="5507411"/>
          </a:xfrm>
        </p:spPr>
        <p:txBody>
          <a:bodyPr>
            <a:noAutofit/>
          </a:bodyPr>
          <a:lstStyle/>
          <a:p>
            <a:pPr marL="400050" lvl="0" indent="-400050" algn="just">
              <a:lnSpc>
                <a:spcPct val="100000"/>
              </a:lnSpc>
              <a:spcAft>
                <a:spcPts val="800"/>
              </a:spcAft>
              <a:buFont typeface="+mj-lt"/>
              <a:buAutoNum type="romanUcPeriod"/>
              <a:tabLst>
                <a:tab pos="45720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riyanka Prabhakar</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upama P</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mi</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S R</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“Automatic Number Plate Detection and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Recognition“,</a:t>
            </a:r>
            <a:r>
              <a:rPr lang="en-IN"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International</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Conference on Control, Instrumentation, Communication and Computational Technologies (ICCICCT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2014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00050" indent="-400050" algn="just">
              <a:lnSpc>
                <a:spcPct val="100000"/>
              </a:lnSpc>
              <a:buFont typeface="+mj-lt"/>
              <a:buAutoNum type="romanUcPeriod"/>
            </a:pPr>
            <a:r>
              <a:rPr lang="en-US" sz="1600" b="0" i="0" dirty="0">
                <a:solidFill>
                  <a:srgbClr val="231F20"/>
                </a:solidFill>
                <a:effectLst/>
                <a:latin typeface="Times New Roman" panose="02020603050405020304" pitchFamily="18" charset="0"/>
                <a:cs typeface="Times New Roman" panose="02020603050405020304" pitchFamily="18" charset="0"/>
              </a:rPr>
              <a:t>Mahesh Babu K, </a:t>
            </a:r>
            <a:r>
              <a:rPr lang="en-IN" sz="1600" b="0" i="0" dirty="0">
                <a:solidFill>
                  <a:srgbClr val="231F20"/>
                </a:solidFill>
                <a:effectLst/>
                <a:latin typeface="Times New Roman" panose="02020603050405020304" pitchFamily="18" charset="0"/>
                <a:cs typeface="Times New Roman" panose="02020603050405020304" pitchFamily="18" charset="0"/>
              </a:rPr>
              <a:t>M V </a:t>
            </a:r>
            <a:r>
              <a:rPr lang="en-IN" sz="1600" b="0" i="0" dirty="0" err="1">
                <a:solidFill>
                  <a:srgbClr val="231F20"/>
                </a:solidFill>
                <a:effectLst/>
                <a:latin typeface="Times New Roman" panose="02020603050405020304" pitchFamily="18" charset="0"/>
                <a:cs typeface="Times New Roman" panose="02020603050405020304" pitchFamily="18" charset="0"/>
              </a:rPr>
              <a:t>Raghunadh</a:t>
            </a:r>
            <a:r>
              <a:rPr lang="en-IN" sz="1600" b="0" i="0" dirty="0">
                <a:solidFill>
                  <a:srgbClr val="231F20"/>
                </a:solidFill>
                <a:effectLst/>
                <a:latin typeface="Times New Roman" panose="02020603050405020304" pitchFamily="18" charset="0"/>
                <a:cs typeface="Times New Roman" panose="02020603050405020304" pitchFamily="18" charset="0"/>
              </a:rPr>
              <a:t>, “</a:t>
            </a:r>
            <a:r>
              <a:rPr lang="en-US" sz="1600" b="0" i="0" dirty="0">
                <a:solidFill>
                  <a:srgbClr val="231F20"/>
                </a:solidFill>
                <a:effectLst/>
                <a:latin typeface="Times New Roman" panose="02020603050405020304" pitchFamily="18" charset="0"/>
                <a:cs typeface="Times New Roman" panose="02020603050405020304" pitchFamily="18" charset="0"/>
              </a:rPr>
              <a:t>Vehicle Number Plate Detection and Recognition using Bounding Box Method”, 2016 International Conference on Advanced Communication Control and Computing Technologies (ICACCCT), ISBN No.978-1-4673-9545-8 106</a:t>
            </a:r>
          </a:p>
          <a:p>
            <a:pPr marL="400050" indent="-400050" algn="just">
              <a:lnSpc>
                <a:spcPct val="100000"/>
              </a:lnSpc>
              <a:buFont typeface="+mj-lt"/>
              <a:buAutoNum type="romanUcPeriod"/>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Abhishek Kashyap, B. Suresh,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Anukul</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Patil, Saksham Sharma, Ankit Jaiswal, “Automatic Number Plate Recognition“, </a:t>
            </a:r>
            <a:r>
              <a:rPr lang="en-IN"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International Conference on Advances in Computing, Communication Control and Networking (ICACCCN</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2018</a:t>
            </a:r>
            <a:r>
              <a:rPr lang="en-IN"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ISBN: 978-1-5386-4119-4/18/$31.00 ©2018 IEEE</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indent="-400050" algn="just">
              <a:lnSpc>
                <a:spcPct val="100000"/>
              </a:lnSpc>
              <a:buFont typeface="+mj-lt"/>
              <a:buAutoNum type="romanUcPeriod"/>
            </a:pPr>
            <a:r>
              <a:rPr lang="en-IN" sz="1600" dirty="0" err="1">
                <a:latin typeface="Times New Roman" panose="02020603050405020304" pitchFamily="18" charset="0"/>
                <a:cs typeface="Times New Roman" panose="02020603050405020304" pitchFamily="18" charset="0"/>
              </a:rPr>
              <a:t>Deniing</a:t>
            </a:r>
            <a:r>
              <a:rPr lang="en-IN" sz="1600" dirty="0">
                <a:latin typeface="Times New Roman" panose="02020603050405020304" pitchFamily="18" charset="0"/>
                <a:cs typeface="Times New Roman" panose="02020603050405020304" pitchFamily="18" charset="0"/>
              </a:rPr>
              <a:t> Jiang, Tulu </a:t>
            </a:r>
            <a:r>
              <a:rPr lang="en-IN" sz="1600" dirty="0" err="1">
                <a:latin typeface="Times New Roman" panose="02020603050405020304" pitchFamily="18" charset="0"/>
                <a:cs typeface="Times New Roman" panose="02020603050405020304" pitchFamily="18" charset="0"/>
              </a:rPr>
              <a:t>Muluneh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Mekonnen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Tiruneth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Embiale,AshenafiGebrehiwot</a:t>
            </a:r>
            <a:r>
              <a:rPr lang="en-IN" sz="1600" dirty="0">
                <a:latin typeface="Times New Roman" panose="02020603050405020304" pitchFamily="18" charset="0"/>
                <a:cs typeface="Times New Roman" panose="02020603050405020304" pitchFamily="18" charset="0"/>
              </a:rPr>
              <a:t> “Car Plate Recognition System” in Fifth </a:t>
            </a:r>
            <a:r>
              <a:rPr lang="en-IN" sz="1600" dirty="0" err="1">
                <a:latin typeface="Times New Roman" panose="02020603050405020304" pitchFamily="18" charset="0"/>
                <a:cs typeface="Times New Roman" panose="02020603050405020304" pitchFamily="18" charset="0"/>
              </a:rPr>
              <a:t>internation</a:t>
            </a:r>
            <a:r>
              <a:rPr lang="en-IN" sz="1600" dirty="0">
                <a:latin typeface="Times New Roman" panose="02020603050405020304" pitchFamily="18" charset="0"/>
                <a:cs typeface="Times New Roman" panose="02020603050405020304" pitchFamily="18" charset="0"/>
              </a:rPr>
              <a:t> conference on Intelligent Networks and Intelligent Systems, IEEE, 978-0-7695-4855-5/12 2012.</a:t>
            </a:r>
          </a:p>
          <a:p>
            <a:pPr marL="400050" indent="-400050" algn="just">
              <a:lnSpc>
                <a:spcPct val="100000"/>
              </a:lnSpc>
              <a:buFont typeface="+mj-lt"/>
              <a:buAutoNum type="romanUcPeriod"/>
            </a:pPr>
            <a:r>
              <a:rPr lang="en-IN" sz="1600" dirty="0">
                <a:latin typeface="Times New Roman" panose="02020603050405020304" pitchFamily="18" charset="0"/>
                <a:cs typeface="Times New Roman" panose="02020603050405020304" pitchFamily="18" charset="0"/>
              </a:rPr>
              <a:t>Rahim Panahi, Iman </a:t>
            </a:r>
            <a:r>
              <a:rPr lang="en-IN" sz="1600" dirty="0" err="1">
                <a:latin typeface="Times New Roman" panose="02020603050405020304" pitchFamily="18" charset="0"/>
                <a:cs typeface="Times New Roman" panose="02020603050405020304" pitchFamily="18" charset="0"/>
              </a:rPr>
              <a:t>Gholampour</a:t>
            </a:r>
            <a:r>
              <a:rPr lang="en-IN" sz="1600" dirty="0">
                <a:latin typeface="Times New Roman" panose="02020603050405020304" pitchFamily="18" charset="0"/>
                <a:cs typeface="Times New Roman" panose="02020603050405020304" pitchFamily="18" charset="0"/>
              </a:rPr>
              <a:t>, "Accurate Detection and Recognition of Dirty Vehicle Plate Numbers for High Speed Applications",. IEEE Transactions on Intelligent Transportation Systems, 2017</a:t>
            </a:r>
          </a:p>
          <a:p>
            <a:pPr marL="400050" indent="-400050" algn="just">
              <a:lnSpc>
                <a:spcPct val="100000"/>
              </a:lnSpc>
              <a:buFont typeface="+mj-lt"/>
              <a:buAutoNum type="romanUcPeriod"/>
            </a:pPr>
            <a:r>
              <a:rPr lang="en-IN" sz="16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https://www.ijert.org/a-review-paper-on-vehicle-number-plate-recognition</a:t>
            </a:r>
            <a:endParaRPr lang="en-IN" sz="1600" dirty="0">
              <a:solidFill>
                <a:srgbClr val="0070C0"/>
              </a:solidFill>
              <a:latin typeface="Times New Roman" panose="02020603050405020304" pitchFamily="18" charset="0"/>
              <a:cs typeface="Times New Roman" panose="02020603050405020304" pitchFamily="18" charset="0"/>
            </a:endParaRPr>
          </a:p>
          <a:p>
            <a:pPr marL="400050" indent="-400050" algn="just">
              <a:lnSpc>
                <a:spcPct val="100000"/>
              </a:lnSpc>
              <a:buFont typeface="+mj-lt"/>
              <a:buAutoNum type="romanUcPeriod"/>
            </a:pPr>
            <a:r>
              <a:rPr lang="en-IN" sz="1600" b="0" i="0" dirty="0">
                <a:solidFill>
                  <a:srgbClr val="0070C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https://www.imedpub.com/articles/a-review-paper-on-license-plate-recognition</a:t>
            </a:r>
            <a:endParaRPr lang="en-IN" sz="1600" dirty="0">
              <a:solidFill>
                <a:srgbClr val="0070C0"/>
              </a:solidFill>
              <a:latin typeface="Times New Roman" panose="02020603050405020304" pitchFamily="18" charset="0"/>
              <a:cs typeface="Times New Roman" panose="02020603050405020304" pitchFamily="18" charset="0"/>
            </a:endParaRPr>
          </a:p>
          <a:p>
            <a:pPr marL="400050" indent="-400050" algn="just">
              <a:lnSpc>
                <a:spcPct val="100000"/>
              </a:lnSpc>
              <a:buFont typeface="+mj-lt"/>
              <a:buAutoNum type="romanUcPeriod"/>
            </a:pPr>
            <a:r>
              <a:rPr lang="en-IN" sz="1600" b="0" i="0" dirty="0">
                <a:solidFill>
                  <a:srgbClr val="0070C0"/>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https://ieeexplore.ieee.org/document/8748287</a:t>
            </a:r>
            <a:endParaRPr lang="en-IN" sz="1600" b="0" i="0" dirty="0">
              <a:solidFill>
                <a:srgbClr val="0070C0"/>
              </a:solidFill>
              <a:effectLst/>
              <a:latin typeface="Times New Roman" panose="02020603050405020304" pitchFamily="18" charset="0"/>
              <a:cs typeface="Times New Roman" panose="02020603050405020304" pitchFamily="18" charset="0"/>
            </a:endParaRPr>
          </a:p>
          <a:p>
            <a:pPr marL="400050" indent="-400050" algn="just">
              <a:lnSpc>
                <a:spcPct val="100000"/>
              </a:lnSpc>
              <a:buFont typeface="+mj-lt"/>
              <a:buAutoNum type="romanUcPeriod"/>
            </a:pPr>
            <a:endParaRPr lang="en-IN" sz="16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97F3ECA-6F3E-49BC-B619-323FB0FD2820}"/>
              </a:ext>
            </a:extLst>
          </p:cNvPr>
          <p:cNvCxnSpPr/>
          <p:nvPr/>
        </p:nvCxnSpPr>
        <p:spPr>
          <a:xfrm>
            <a:off x="864066" y="939567"/>
            <a:ext cx="930339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1495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62A0-6D46-4BE3-B3F4-F2F1A52D1D0F}"/>
              </a:ext>
            </a:extLst>
          </p:cNvPr>
          <p:cNvSpPr>
            <a:spLocks noGrp="1"/>
          </p:cNvSpPr>
          <p:nvPr>
            <p:ph type="title"/>
          </p:nvPr>
        </p:nvSpPr>
        <p:spPr>
          <a:xfrm>
            <a:off x="1316052" y="192808"/>
            <a:ext cx="8644812" cy="1006486"/>
          </a:xfrm>
        </p:spPr>
        <p:txBody>
          <a:bodyPr>
            <a:noAutofit/>
          </a:bodyPr>
          <a:lstStyle/>
          <a:p>
            <a:r>
              <a:rPr lang="en-US" sz="6600" dirty="0">
                <a:solidFill>
                  <a:srgbClr val="002060"/>
                </a:solidFill>
                <a:latin typeface="Times New Roman" panose="02020603050405020304" pitchFamily="18" charset="0"/>
                <a:cs typeface="Times New Roman" panose="02020603050405020304" pitchFamily="18" charset="0"/>
              </a:rPr>
              <a:t>AIM</a:t>
            </a:r>
            <a:r>
              <a:rPr lang="en-US" sz="6600" dirty="0">
                <a:latin typeface="Times New Roman" panose="02020603050405020304" pitchFamily="18" charset="0"/>
                <a:cs typeface="Times New Roman" panose="02020603050405020304" pitchFamily="18" charset="0"/>
              </a:rPr>
              <a:t> </a:t>
            </a:r>
            <a:endParaRPr lang="en-IN" sz="6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54AEB9-7F02-4710-843E-C8E7E4DA0CBC}"/>
              </a:ext>
            </a:extLst>
          </p:cNvPr>
          <p:cNvSpPr>
            <a:spLocks noGrp="1"/>
          </p:cNvSpPr>
          <p:nvPr>
            <p:ph idx="1"/>
          </p:nvPr>
        </p:nvSpPr>
        <p:spPr>
          <a:xfrm>
            <a:off x="771787" y="922789"/>
            <a:ext cx="11056690" cy="5746459"/>
          </a:xfrm>
        </p:spPr>
        <p:txBody>
          <a:bodyPr>
            <a:normAutofit lnSpcReduction="10000"/>
          </a:bodyPr>
          <a:lstStyle/>
          <a:p>
            <a:pPr marL="0" indent="0" algn="ctr">
              <a:buNone/>
            </a:pPr>
            <a:endParaRPr lang="en-IN" sz="2400" b="1" i="1" dirty="0">
              <a:latin typeface="Times New Roman" panose="02020603050405020304" pitchFamily="18" charset="0"/>
              <a:cs typeface="Times New Roman" panose="02020603050405020304" pitchFamily="18" charset="0"/>
            </a:endParaRPr>
          </a:p>
          <a:p>
            <a:pPr marL="0" indent="0" algn="ctr">
              <a:buNone/>
            </a:pPr>
            <a:r>
              <a:rPr lang="en-IN" sz="2400" b="1" i="1" dirty="0">
                <a:latin typeface="Times New Roman" panose="02020603050405020304" pitchFamily="18" charset="0"/>
                <a:cs typeface="Times New Roman" panose="02020603050405020304" pitchFamily="18" charset="0"/>
              </a:rPr>
              <a:t>TO DISPLAY THE CHARACTERS PRESENT IN LICENSE PLATE FROM A CAR IMAGE </a:t>
            </a:r>
          </a:p>
          <a:p>
            <a:pPr marL="0" indent="0" algn="ctr">
              <a:buNone/>
            </a:pPr>
            <a:endParaRPr lang="en-IN" b="1" i="1" u="sng" dirty="0">
              <a:latin typeface="Times New Roman" panose="02020603050405020304" pitchFamily="18" charset="0"/>
              <a:cs typeface="Times New Roman" panose="02020603050405020304" pitchFamily="18" charset="0"/>
            </a:endParaRPr>
          </a:p>
          <a:p>
            <a:pPr marL="0" indent="0" algn="ctr">
              <a:buNone/>
            </a:pPr>
            <a:endParaRPr lang="en-IN" b="1" i="1" u="sng" dirty="0">
              <a:latin typeface="Times New Roman" panose="02020603050405020304" pitchFamily="18" charset="0"/>
              <a:cs typeface="Times New Roman" panose="02020603050405020304" pitchFamily="18" charset="0"/>
            </a:endParaRPr>
          </a:p>
          <a:p>
            <a:pPr marL="0" indent="0" algn="ctr">
              <a:buNone/>
            </a:pPr>
            <a:endParaRPr lang="en-IN" b="1" i="1" u="sng" dirty="0">
              <a:latin typeface="Times New Roman" panose="02020603050405020304" pitchFamily="18" charset="0"/>
              <a:cs typeface="Times New Roman" panose="02020603050405020304" pitchFamily="18" charset="0"/>
            </a:endParaRPr>
          </a:p>
          <a:p>
            <a:pPr marL="0" indent="0" algn="ctr">
              <a:buNone/>
            </a:pPr>
            <a:endParaRPr lang="en-IN" b="1" i="1" u="sng" dirty="0">
              <a:latin typeface="Times New Roman" panose="02020603050405020304" pitchFamily="18" charset="0"/>
              <a:cs typeface="Times New Roman" panose="02020603050405020304" pitchFamily="18" charset="0"/>
            </a:endParaRPr>
          </a:p>
          <a:p>
            <a:pPr marL="0" indent="0" algn="ctr">
              <a:buNone/>
            </a:pPr>
            <a:endParaRPr lang="en-IN" b="1" i="1" u="sng" dirty="0">
              <a:latin typeface="Times New Roman" panose="02020603050405020304" pitchFamily="18" charset="0"/>
              <a:cs typeface="Times New Roman" panose="02020603050405020304" pitchFamily="18" charset="0"/>
            </a:endParaRPr>
          </a:p>
          <a:p>
            <a:pPr marL="0" indent="0" algn="ctr">
              <a:buNone/>
            </a:pPr>
            <a:endParaRPr lang="en-IN" b="1" i="1" u="sng" dirty="0">
              <a:latin typeface="Times New Roman" panose="02020603050405020304" pitchFamily="18" charset="0"/>
              <a:cs typeface="Times New Roman" panose="02020603050405020304" pitchFamily="18" charset="0"/>
            </a:endParaRPr>
          </a:p>
          <a:p>
            <a:pPr algn="just"/>
            <a:endParaRPr lang="en-US" sz="2000" b="0" i="0" dirty="0">
              <a:solidFill>
                <a:srgbClr val="231F20"/>
              </a:solidFill>
              <a:effectLst/>
              <a:latin typeface="Times New Roman" panose="02020603050405020304" pitchFamily="18" charset="0"/>
              <a:cs typeface="Times New Roman" panose="02020603050405020304" pitchFamily="18" charset="0"/>
            </a:endParaRPr>
          </a:p>
          <a:p>
            <a:pPr algn="just"/>
            <a:r>
              <a:rPr lang="en-US" sz="2000" b="0" i="0" dirty="0">
                <a:solidFill>
                  <a:srgbClr val="231F20"/>
                </a:solidFill>
                <a:effectLst/>
                <a:latin typeface="Times New Roman" panose="02020603050405020304" pitchFamily="18" charset="0"/>
                <a:cs typeface="Times New Roman" panose="02020603050405020304" pitchFamily="18" charset="0"/>
              </a:rPr>
              <a:t>The use of vehicles </a:t>
            </a:r>
            <a:r>
              <a:rPr lang="en-US" dirty="0">
                <a:solidFill>
                  <a:srgbClr val="231F20"/>
                </a:solidFill>
                <a:latin typeface="Times New Roman" panose="02020603050405020304" pitchFamily="18" charset="0"/>
                <a:cs typeface="Times New Roman" panose="02020603050405020304" pitchFamily="18" charset="0"/>
              </a:rPr>
              <a:t>has </a:t>
            </a:r>
            <a:r>
              <a:rPr lang="en-US" sz="2000" b="0" i="0" dirty="0">
                <a:solidFill>
                  <a:srgbClr val="231F20"/>
                </a:solidFill>
                <a:effectLst/>
                <a:latin typeface="Times New Roman" panose="02020603050405020304" pitchFamily="18" charset="0"/>
                <a:cs typeface="Times New Roman" panose="02020603050405020304" pitchFamily="18" charset="0"/>
              </a:rPr>
              <a:t>increased exponentially day by day and </a:t>
            </a:r>
            <a:r>
              <a:rPr lang="en-US" dirty="0">
                <a:solidFill>
                  <a:srgbClr val="231F20"/>
                </a:solidFill>
                <a:latin typeface="Times New Roman" panose="02020603050405020304" pitchFamily="18" charset="0"/>
                <a:cs typeface="Times New Roman" panose="02020603050405020304" pitchFamily="18" charset="0"/>
              </a:rPr>
              <a:t>thereby </a:t>
            </a:r>
            <a:r>
              <a:rPr lang="en-US" sz="2000" b="0" i="0" dirty="0">
                <a:solidFill>
                  <a:srgbClr val="231F20"/>
                </a:solidFill>
                <a:effectLst/>
                <a:latin typeface="Times New Roman" panose="02020603050405020304" pitchFamily="18" charset="0"/>
                <a:cs typeface="Times New Roman" panose="02020603050405020304" pitchFamily="18" charset="0"/>
              </a:rPr>
              <a:t>violation of traffic rules, theft of vehicles, entering in restricted areas, high number of accidents lead to increase in the crime rates. </a:t>
            </a:r>
          </a:p>
          <a:p>
            <a:pPr algn="just"/>
            <a:r>
              <a:rPr lang="en-US" dirty="0">
                <a:solidFill>
                  <a:srgbClr val="231F20"/>
                </a:solidFill>
                <a:latin typeface="Times New Roman" panose="02020603050405020304" pitchFamily="18" charset="0"/>
                <a:cs typeface="Times New Roman" panose="02020603050405020304" pitchFamily="18" charset="0"/>
              </a:rPr>
              <a:t>V</a:t>
            </a:r>
            <a:r>
              <a:rPr lang="en-US" sz="2000" b="0" i="0" dirty="0">
                <a:solidFill>
                  <a:srgbClr val="231F20"/>
                </a:solidFill>
                <a:effectLst/>
                <a:latin typeface="Times New Roman" panose="02020603050405020304" pitchFamily="18" charset="0"/>
                <a:cs typeface="Times New Roman" panose="02020603050405020304" pitchFamily="18" charset="0"/>
              </a:rPr>
              <a:t>ehicle license plate detection technique can be significantly used in the field of </a:t>
            </a:r>
            <a:r>
              <a:rPr lang="en-US" sz="2000" b="0" i="1" dirty="0">
                <a:solidFill>
                  <a:srgbClr val="7030A0"/>
                </a:solidFill>
                <a:effectLst/>
                <a:latin typeface="Times New Roman" panose="02020603050405020304" pitchFamily="18" charset="0"/>
                <a:cs typeface="Times New Roman" panose="02020603050405020304" pitchFamily="18" charset="0"/>
              </a:rPr>
              <a:t>vehicle security and safety system</a:t>
            </a:r>
            <a:r>
              <a:rPr lang="en-US" sz="2000" b="0" i="0" dirty="0">
                <a:solidFill>
                  <a:srgbClr val="231F20"/>
                </a:solidFill>
                <a:effectLst/>
                <a:latin typeface="Times New Roman" panose="02020603050405020304" pitchFamily="18" charset="0"/>
                <a:cs typeface="Times New Roman" panose="02020603050405020304" pitchFamily="18" charset="0"/>
              </a:rPr>
              <a:t>.</a:t>
            </a:r>
          </a:p>
          <a:p>
            <a:pPr marL="0" indent="0" algn="just">
              <a:buNone/>
            </a:pPr>
            <a:endParaRPr lang="en-US" sz="2000" b="0" i="0" dirty="0">
              <a:solidFill>
                <a:srgbClr val="231F20"/>
              </a:solidFill>
              <a:effectLst/>
              <a:latin typeface="Times New Roman" panose="02020603050405020304" pitchFamily="18" charset="0"/>
              <a:cs typeface="Times New Roman" panose="02020603050405020304" pitchFamily="18" charset="0"/>
            </a:endParaRPr>
          </a:p>
          <a:p>
            <a:pPr algn="l"/>
            <a:endParaRPr lang="en-US" sz="2000" b="0" i="0" dirty="0">
              <a:solidFill>
                <a:srgbClr val="231F20"/>
              </a:solidFill>
              <a:effectLst/>
              <a:latin typeface="Times New Roman" panose="02020603050405020304" pitchFamily="18" charset="0"/>
              <a:cs typeface="Times New Roman" panose="02020603050405020304" pitchFamily="18" charset="0"/>
            </a:endParaRPr>
          </a:p>
          <a:p>
            <a:pPr>
              <a:lnSpc>
                <a:spcPct val="107000"/>
              </a:lnSpc>
              <a:spcAft>
                <a:spcPts val="800"/>
              </a:spcAft>
              <a:buSzPts val="1000"/>
              <a:buFont typeface="Wingdings" panose="05000000000000000000" pitchFamily="2" charset="2"/>
              <a:buChar char="q"/>
              <a:tabLst>
                <a:tab pos="457200" algn="l"/>
              </a:tabLst>
            </a:pPr>
            <a:endParaRPr lang="en-IN" sz="2400" strike="noStrike"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1800" u="none" strike="noStrike"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1800" u="none" strike="noStrike"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dirty="0">
              <a:solidFill>
                <a:srgbClr val="00B0F0"/>
              </a:solidFill>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1800" u="none" strike="noStrike"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900" dirty="0">
              <a:solidFill>
                <a:srgbClr val="00B0F0"/>
              </a:solidFill>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342900" lvl="0" indent="-342900">
              <a:lnSpc>
                <a:spcPct val="107000"/>
              </a:lnSpc>
              <a:spcAft>
                <a:spcPts val="800"/>
              </a:spcAft>
              <a:buSzPts val="1000"/>
              <a:buFont typeface="Symbol" panose="05050102010706020507" pitchFamily="18" charset="2"/>
              <a:buChar char=""/>
              <a:tabLst>
                <a:tab pos="457200" algn="l"/>
              </a:tabLst>
            </a:pPr>
            <a:endParaRPr lang="en-IN" sz="2900" dirty="0">
              <a:solidFill>
                <a:srgbClr val="00B0F0"/>
              </a:solidFill>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indent="0" algn="ctr">
              <a:buNone/>
            </a:pPr>
            <a:endParaRPr lang="en-IN" b="1" i="1"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8FEBAC0-7578-4B5F-9A67-0D8017704B34}"/>
              </a:ext>
            </a:extLst>
          </p:cNvPr>
          <p:cNvCxnSpPr/>
          <p:nvPr/>
        </p:nvCxnSpPr>
        <p:spPr>
          <a:xfrm>
            <a:off x="1316052" y="1199294"/>
            <a:ext cx="8075776" cy="0"/>
          </a:xfrm>
          <a:prstGeom prst="line">
            <a:avLst/>
          </a:prstGeom>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4EAF4DD9-0A36-48BB-AE73-1463F376AB30}"/>
              </a:ext>
            </a:extLst>
          </p:cNvPr>
          <p:cNvSpPr/>
          <p:nvPr/>
        </p:nvSpPr>
        <p:spPr>
          <a:xfrm>
            <a:off x="3512321" y="2156948"/>
            <a:ext cx="5431593" cy="5212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VEHICLE IMAGE CAPTURE</a:t>
            </a:r>
            <a:endParaRPr lang="en-IN" sz="2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72104C4-AB3B-4F97-8B92-D71B83C4AA23}"/>
              </a:ext>
            </a:extLst>
          </p:cNvPr>
          <p:cNvSpPr/>
          <p:nvPr/>
        </p:nvSpPr>
        <p:spPr>
          <a:xfrm>
            <a:off x="3512321" y="3187078"/>
            <a:ext cx="5431593" cy="5212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NUMBER PLATE DETECTION</a:t>
            </a:r>
            <a:endParaRPr lang="en-IN" sz="2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ABFD76F-5F8F-4A29-9230-2C183F1EF58E}"/>
              </a:ext>
            </a:extLst>
          </p:cNvPr>
          <p:cNvSpPr/>
          <p:nvPr/>
        </p:nvSpPr>
        <p:spPr>
          <a:xfrm>
            <a:off x="3515807" y="4204762"/>
            <a:ext cx="5431593" cy="5212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CHARACTER RECOGNITION</a:t>
            </a:r>
            <a:endParaRPr lang="en-IN" sz="2400" dirty="0">
              <a:latin typeface="Times New Roman" panose="02020603050405020304" pitchFamily="18" charset="0"/>
              <a:cs typeface="Times New Roman" panose="02020603050405020304" pitchFamily="18" charset="0"/>
            </a:endParaRPr>
          </a:p>
        </p:txBody>
      </p:sp>
      <p:sp>
        <p:nvSpPr>
          <p:cNvPr id="14" name="Arrow: Down 13">
            <a:extLst>
              <a:ext uri="{FF2B5EF4-FFF2-40B4-BE49-F238E27FC236}">
                <a16:creationId xmlns:a16="http://schemas.microsoft.com/office/drawing/2014/main" id="{B5ED1525-6FBD-435B-9D5D-CA68B1602402}"/>
              </a:ext>
            </a:extLst>
          </p:cNvPr>
          <p:cNvSpPr/>
          <p:nvPr/>
        </p:nvSpPr>
        <p:spPr>
          <a:xfrm>
            <a:off x="5960349" y="2688498"/>
            <a:ext cx="535536" cy="49532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8" name="Arrow: Down 17">
            <a:extLst>
              <a:ext uri="{FF2B5EF4-FFF2-40B4-BE49-F238E27FC236}">
                <a16:creationId xmlns:a16="http://schemas.microsoft.com/office/drawing/2014/main" id="{F86FEEC4-CC3C-45D0-BD25-EF9B70268A33}"/>
              </a:ext>
            </a:extLst>
          </p:cNvPr>
          <p:cNvSpPr/>
          <p:nvPr/>
        </p:nvSpPr>
        <p:spPr>
          <a:xfrm>
            <a:off x="5960349" y="3709441"/>
            <a:ext cx="535536" cy="49532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Thought Bubble: Cloud 20">
            <a:extLst>
              <a:ext uri="{FF2B5EF4-FFF2-40B4-BE49-F238E27FC236}">
                <a16:creationId xmlns:a16="http://schemas.microsoft.com/office/drawing/2014/main" id="{799F1B37-6B27-42B3-9081-327436A7A7D3}"/>
              </a:ext>
            </a:extLst>
          </p:cNvPr>
          <p:cNvSpPr/>
          <p:nvPr/>
        </p:nvSpPr>
        <p:spPr>
          <a:xfrm>
            <a:off x="9264863" y="1929275"/>
            <a:ext cx="2525086" cy="934755"/>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ORIGINAL IMAGE</a:t>
            </a:r>
            <a:endParaRPr lang="en-IN" dirty="0">
              <a:latin typeface="Times New Roman" panose="02020603050405020304" pitchFamily="18" charset="0"/>
              <a:cs typeface="Times New Roman" panose="02020603050405020304" pitchFamily="18" charset="0"/>
            </a:endParaRPr>
          </a:p>
        </p:txBody>
      </p:sp>
      <p:sp>
        <p:nvSpPr>
          <p:cNvPr id="23" name="Thought Bubble: Cloud 22">
            <a:extLst>
              <a:ext uri="{FF2B5EF4-FFF2-40B4-BE49-F238E27FC236}">
                <a16:creationId xmlns:a16="http://schemas.microsoft.com/office/drawing/2014/main" id="{B7CDFFA4-59E6-4965-9790-59491CFD991E}"/>
              </a:ext>
            </a:extLst>
          </p:cNvPr>
          <p:cNvSpPr/>
          <p:nvPr/>
        </p:nvSpPr>
        <p:spPr>
          <a:xfrm>
            <a:off x="771787" y="2936158"/>
            <a:ext cx="2525086" cy="934755"/>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TARGET IMAGE</a:t>
            </a:r>
            <a:endParaRPr lang="en-IN" dirty="0">
              <a:latin typeface="Times New Roman" panose="02020603050405020304" pitchFamily="18" charset="0"/>
              <a:cs typeface="Times New Roman" panose="02020603050405020304" pitchFamily="18" charset="0"/>
            </a:endParaRPr>
          </a:p>
        </p:txBody>
      </p:sp>
      <p:sp>
        <p:nvSpPr>
          <p:cNvPr id="25" name="Thought Bubble: Cloud 24">
            <a:extLst>
              <a:ext uri="{FF2B5EF4-FFF2-40B4-BE49-F238E27FC236}">
                <a16:creationId xmlns:a16="http://schemas.microsoft.com/office/drawing/2014/main" id="{DEAB6CA6-F8E2-48D3-8F6F-82973E8DC074}"/>
              </a:ext>
            </a:extLst>
          </p:cNvPr>
          <p:cNvSpPr/>
          <p:nvPr/>
        </p:nvSpPr>
        <p:spPr>
          <a:xfrm>
            <a:off x="9166334" y="3746411"/>
            <a:ext cx="2525086" cy="934755"/>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OUTPUT TEXT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60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ED60-437A-479D-88AA-32D4E0B47A9D}"/>
              </a:ext>
            </a:extLst>
          </p:cNvPr>
          <p:cNvSpPr>
            <a:spLocks noGrp="1"/>
          </p:cNvSpPr>
          <p:nvPr>
            <p:ph type="title"/>
          </p:nvPr>
        </p:nvSpPr>
        <p:spPr>
          <a:xfrm>
            <a:off x="861269" y="402671"/>
            <a:ext cx="9099595" cy="1040235"/>
          </a:xfrm>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INTRODUCTION</a:t>
            </a:r>
            <a:endParaRPr lang="en-IN" sz="5400" dirty="0">
              <a:solidFill>
                <a:srgbClr val="002060"/>
              </a:solidFill>
            </a:endParaRPr>
          </a:p>
        </p:txBody>
      </p:sp>
      <p:sp>
        <p:nvSpPr>
          <p:cNvPr id="3" name="Content Placeholder 2">
            <a:extLst>
              <a:ext uri="{FF2B5EF4-FFF2-40B4-BE49-F238E27FC236}">
                <a16:creationId xmlns:a16="http://schemas.microsoft.com/office/drawing/2014/main" id="{ABCCBFB4-740A-4596-8F08-F8E9229A213C}"/>
              </a:ext>
            </a:extLst>
          </p:cNvPr>
          <p:cNvSpPr>
            <a:spLocks noGrp="1"/>
          </p:cNvSpPr>
          <p:nvPr>
            <p:ph idx="1"/>
          </p:nvPr>
        </p:nvSpPr>
        <p:spPr>
          <a:xfrm>
            <a:off x="861270" y="1384192"/>
            <a:ext cx="10469462" cy="5071135"/>
          </a:xfrm>
        </p:spPr>
        <p:txBody>
          <a:bodyPr>
            <a:normAutofit lnSpcReduction="10000"/>
          </a:bodyPr>
          <a:lstStyle/>
          <a:p>
            <a:pPr algn="just">
              <a:buFont typeface="Wingdings" panose="05000000000000000000"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The motto behind the project is detecting the cars number plate </a:t>
            </a:r>
            <a:r>
              <a:rPr lang="en-US" i="1" dirty="0">
                <a:solidFill>
                  <a:srgbClr val="7030A0"/>
                </a:solidFill>
                <a:latin typeface="Times New Roman" panose="02020603050405020304" pitchFamily="18" charset="0"/>
                <a:cs typeface="Times New Roman" panose="02020603050405020304" pitchFamily="18" charset="0"/>
              </a:rPr>
              <a:t>automatically</a:t>
            </a:r>
            <a:r>
              <a:rPr lang="en-US" dirty="0">
                <a:solidFill>
                  <a:schemeClr val="accent2">
                    <a:lumMod val="75000"/>
                  </a:schemeClr>
                </a:solidFill>
                <a:latin typeface="Times New Roman" panose="02020603050405020304" pitchFamily="18" charset="0"/>
                <a:cs typeface="Times New Roman" panose="02020603050405020304" pitchFamily="18" charset="0"/>
              </a:rPr>
              <a:t> and provide them with pay-slip and then open the road for that particular car. Parking authorities also use this system for allowing the vehicle to </a:t>
            </a:r>
            <a:r>
              <a:rPr lang="en-US" i="1" dirty="0">
                <a:solidFill>
                  <a:srgbClr val="7030A0"/>
                </a:solidFill>
                <a:latin typeface="Times New Roman" panose="02020603050405020304" pitchFamily="18" charset="0"/>
                <a:cs typeface="Times New Roman" panose="02020603050405020304" pitchFamily="18" charset="0"/>
              </a:rPr>
              <a:t>park</a:t>
            </a:r>
            <a:r>
              <a:rPr lang="en-US" dirty="0">
                <a:solidFill>
                  <a:schemeClr val="accent2">
                    <a:lumMod val="75000"/>
                  </a:schemeClr>
                </a:solidFill>
                <a:latin typeface="Times New Roman" panose="02020603050405020304" pitchFamily="18" charset="0"/>
                <a:cs typeface="Times New Roman" panose="02020603050405020304" pitchFamily="18" charset="0"/>
              </a:rPr>
              <a:t> in their area. In this system, firstly we </a:t>
            </a:r>
            <a:r>
              <a:rPr lang="en-US" i="1" dirty="0">
                <a:solidFill>
                  <a:srgbClr val="7030A0"/>
                </a:solidFill>
                <a:latin typeface="Times New Roman" panose="02020603050405020304" pitchFamily="18" charset="0"/>
                <a:cs typeface="Times New Roman" panose="02020603050405020304" pitchFamily="18" charset="0"/>
              </a:rPr>
              <a:t>capture the image</a:t>
            </a:r>
            <a:r>
              <a:rPr lang="en-US" dirty="0">
                <a:solidFill>
                  <a:schemeClr val="accent2">
                    <a:lumMod val="75000"/>
                  </a:schemeClr>
                </a:solidFill>
                <a:latin typeface="Times New Roman" panose="02020603050405020304" pitchFamily="18" charset="0"/>
                <a:cs typeface="Times New Roman" panose="02020603050405020304" pitchFamily="18" charset="0"/>
              </a:rPr>
              <a:t> of number plate then process it and </a:t>
            </a:r>
            <a:r>
              <a:rPr lang="en-US" i="1" dirty="0">
                <a:solidFill>
                  <a:srgbClr val="7030A0"/>
                </a:solidFill>
                <a:latin typeface="Times New Roman" panose="02020603050405020304" pitchFamily="18" charset="0"/>
                <a:cs typeface="Times New Roman" panose="02020603050405020304" pitchFamily="18" charset="0"/>
              </a:rPr>
              <a:t>read</a:t>
            </a:r>
            <a:r>
              <a:rPr lang="en-US" dirty="0">
                <a:solidFill>
                  <a:schemeClr val="accent2">
                    <a:lumMod val="75000"/>
                  </a:schemeClr>
                </a:solidFill>
                <a:latin typeface="Times New Roman" panose="02020603050405020304" pitchFamily="18" charset="0"/>
                <a:cs typeface="Times New Roman" panose="02020603050405020304" pitchFamily="18" charset="0"/>
              </a:rPr>
              <a:t> each and every character present in the number plate for their perfect recognition. The most significant phase is </a:t>
            </a:r>
            <a:r>
              <a:rPr lang="en-US" i="1" dirty="0">
                <a:solidFill>
                  <a:srgbClr val="7030A0"/>
                </a:solidFill>
                <a:latin typeface="Times New Roman" panose="02020603050405020304" pitchFamily="18" charset="0"/>
                <a:cs typeface="Times New Roman" panose="02020603050405020304" pitchFamily="18" charset="0"/>
              </a:rPr>
              <a:t>OCR</a:t>
            </a:r>
            <a:r>
              <a:rPr lang="en-US" dirty="0">
                <a:solidFill>
                  <a:schemeClr val="accent2">
                    <a:lumMod val="75000"/>
                  </a:schemeClr>
                </a:solidFill>
                <a:latin typeface="Times New Roman" panose="02020603050405020304" pitchFamily="18" charset="0"/>
                <a:cs typeface="Times New Roman" panose="02020603050405020304" pitchFamily="18" charset="0"/>
              </a:rPr>
              <a:t>, where the letterings on the image of number plate are changed into the texts which can be decoded later</a:t>
            </a:r>
          </a:p>
          <a:p>
            <a:pPr algn="just">
              <a:buFont typeface="Wingdings" panose="05000000000000000000" pitchFamily="2" charset="2"/>
              <a:buChar char="q"/>
            </a:pPr>
            <a:endParaRPr lang="en-IN" dirty="0">
              <a:solidFill>
                <a:schemeClr val="accent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I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Number Plate Recognition system is a </a:t>
            </a:r>
            <a:r>
              <a:rPr lang="en-IN" i="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security system</a:t>
            </a:r>
            <a:r>
              <a:rPr lang="en-I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Image processing concept is used in Number Plate Recognition system. OCR (</a:t>
            </a:r>
            <a:r>
              <a:rPr lang="en-IN" i="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Optical Character Recognition</a:t>
            </a:r>
            <a:r>
              <a:rPr lang="en-I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scheme is also applied in this for reading the image of vehicle number plate.</a:t>
            </a:r>
            <a:r>
              <a:rPr lang="en-US" dirty="0">
                <a:solidFill>
                  <a:schemeClr val="accent2">
                    <a:lumMod val="75000"/>
                  </a:schemeClr>
                </a:solidFill>
                <a:latin typeface="Times New Roman" panose="02020603050405020304" pitchFamily="18" charset="0"/>
                <a:cs typeface="Times New Roman" panose="02020603050405020304" pitchFamily="18" charset="0"/>
              </a:rPr>
              <a:t>In India, the number plate containing white background with black foreground color is used for private cars and for the commercial vehicles yellow is used as background and black as foreground color. </a:t>
            </a:r>
          </a:p>
          <a:p>
            <a:pPr algn="just">
              <a:buFont typeface="Wingdings" panose="05000000000000000000" pitchFamily="2" charset="2"/>
              <a:buChar char="q"/>
            </a:pPr>
            <a:endParaRPr lang="en-US" dirty="0">
              <a:solidFill>
                <a:schemeClr val="accent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Every module plays a vital role in gaining </a:t>
            </a:r>
            <a:r>
              <a:rPr lang="en-US" i="1" dirty="0">
                <a:solidFill>
                  <a:srgbClr val="7030A0"/>
                </a:solidFill>
                <a:latin typeface="Times New Roman" panose="02020603050405020304" pitchFamily="18" charset="0"/>
                <a:cs typeface="Times New Roman" panose="02020603050405020304" pitchFamily="18" charset="0"/>
              </a:rPr>
              <a:t>efficiency and accuracy</a:t>
            </a:r>
            <a:r>
              <a:rPr lang="en-US" dirty="0">
                <a:solidFill>
                  <a:schemeClr val="accent2">
                    <a:lumMod val="75000"/>
                  </a:schemeClr>
                </a:solidFill>
                <a:latin typeface="Times New Roman" panose="02020603050405020304" pitchFamily="18" charset="0"/>
                <a:cs typeface="Times New Roman" panose="02020603050405020304" pitchFamily="18" charset="0"/>
              </a:rPr>
              <a:t>. The challenges here are font size and style variations, angle of the picture, low contrast light effect, speed of the vehicles. Machine learning algorithms are fed through </a:t>
            </a:r>
            <a:r>
              <a:rPr lang="en-US" i="1" dirty="0">
                <a:solidFill>
                  <a:srgbClr val="7030A0"/>
                </a:solidFill>
                <a:latin typeface="Times New Roman" panose="02020603050405020304" pitchFamily="18" charset="0"/>
                <a:cs typeface="Times New Roman" panose="02020603050405020304" pitchFamily="18" charset="0"/>
              </a:rPr>
              <a:t>unsupervised </a:t>
            </a:r>
            <a:r>
              <a:rPr lang="en-US" dirty="0">
                <a:solidFill>
                  <a:schemeClr val="accent2">
                    <a:lumMod val="75000"/>
                  </a:schemeClr>
                </a:solidFill>
                <a:latin typeface="Times New Roman" panose="02020603050405020304" pitchFamily="18" charset="0"/>
                <a:cs typeface="Times New Roman" panose="02020603050405020304" pitchFamily="18" charset="0"/>
              </a:rPr>
              <a:t>learning.</a:t>
            </a:r>
          </a:p>
          <a:p>
            <a:pPr marL="0" indent="0" algn="just">
              <a:buNone/>
            </a:pPr>
            <a:endParaRPr lang="en-US" sz="2000" b="0" i="0" dirty="0">
              <a:solidFill>
                <a:srgbClr val="231F2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7241FBA-879A-4601-B5E1-69BF633A678F}"/>
              </a:ext>
            </a:extLst>
          </p:cNvPr>
          <p:cNvCxnSpPr/>
          <p:nvPr/>
        </p:nvCxnSpPr>
        <p:spPr>
          <a:xfrm>
            <a:off x="981512" y="1191237"/>
            <a:ext cx="963056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7235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71DE-C511-485D-8E1C-AF1238E18492}"/>
              </a:ext>
            </a:extLst>
          </p:cNvPr>
          <p:cNvSpPr>
            <a:spLocks noGrp="1"/>
          </p:cNvSpPr>
          <p:nvPr>
            <p:ph type="title"/>
          </p:nvPr>
        </p:nvSpPr>
        <p:spPr>
          <a:xfrm>
            <a:off x="805342" y="360683"/>
            <a:ext cx="9155521" cy="763442"/>
          </a:xfrm>
        </p:spPr>
        <p:txBody>
          <a:bodyPr>
            <a:normAutofit/>
          </a:bodyPr>
          <a:lstStyle/>
          <a:p>
            <a:r>
              <a:rPr lang="en-US" sz="4800" dirty="0">
                <a:solidFill>
                  <a:srgbClr val="002060"/>
                </a:solidFill>
                <a:latin typeface="Times New Roman" panose="02020603050405020304" pitchFamily="18" charset="0"/>
                <a:cs typeface="Times New Roman" panose="02020603050405020304" pitchFamily="18" charset="0"/>
              </a:rPr>
              <a:t>LITERATURE SURVEY</a:t>
            </a:r>
            <a:endParaRPr lang="en-IN" sz="4800" dirty="0">
              <a:solidFill>
                <a:srgbClr val="002060"/>
              </a:solidFill>
            </a:endParaRPr>
          </a:p>
        </p:txBody>
      </p:sp>
      <p:sp>
        <p:nvSpPr>
          <p:cNvPr id="3" name="Content Placeholder 2">
            <a:extLst>
              <a:ext uri="{FF2B5EF4-FFF2-40B4-BE49-F238E27FC236}">
                <a16:creationId xmlns:a16="http://schemas.microsoft.com/office/drawing/2014/main" id="{3162F9CC-05C3-47A5-A6AF-8CDF16B492A9}"/>
              </a:ext>
            </a:extLst>
          </p:cNvPr>
          <p:cNvSpPr>
            <a:spLocks noGrp="1"/>
          </p:cNvSpPr>
          <p:nvPr>
            <p:ph idx="1"/>
          </p:nvPr>
        </p:nvSpPr>
        <p:spPr>
          <a:xfrm>
            <a:off x="931178" y="1518417"/>
            <a:ext cx="10821798" cy="6056842"/>
          </a:xfrm>
        </p:spPr>
        <p:txBody>
          <a:bodyPr>
            <a:normAutofit fontScale="92500" lnSpcReduction="10000"/>
          </a:bodyPr>
          <a:lstStyle/>
          <a:p>
            <a:pPr marL="0" lvl="0" indent="0" algn="just">
              <a:lnSpc>
                <a:spcPct val="100000"/>
              </a:lnSpc>
              <a:spcAft>
                <a:spcPts val="800"/>
              </a:spcAft>
              <a:buNone/>
              <a:tabLst>
                <a:tab pos="457200" algn="l"/>
              </a:tabLst>
            </a:pPr>
            <a:r>
              <a:rPr lang="en-IN" sz="19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Priyanka Prabhakar</a:t>
            </a:r>
            <a:r>
              <a:rPr lang="en-IN" sz="19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9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Anupama P</a:t>
            </a:r>
            <a:r>
              <a:rPr lang="en-IN" sz="19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900" b="1" dirty="0" err="1">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Resmi</a:t>
            </a:r>
            <a:r>
              <a:rPr lang="en-IN" sz="19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S R</a:t>
            </a:r>
            <a:r>
              <a:rPr lang="en-IN" sz="19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“Automatic Number Plate Detection and </a:t>
            </a:r>
            <a:r>
              <a:rPr lang="en-IN" sz="1900" b="1" dirty="0" err="1">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Recognition“,</a:t>
            </a:r>
            <a:r>
              <a:rPr lang="en-IN" sz="1900" b="1" dirty="0" err="1">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International</a:t>
            </a:r>
            <a:r>
              <a:rPr lang="en-IN" sz="19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Conference on Control, Instrumentation, Communication and Computational Technologies (ICCICCT), 2014 </a:t>
            </a:r>
            <a:r>
              <a:rPr lang="en-IN" sz="19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9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l">
              <a:buNone/>
            </a:pP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Preprocessing such as applying sharpness, histogram equalization, smooth the rectangle, Threshold is </a:t>
            </a:r>
            <a:r>
              <a:rPr lang="en-US" sz="2200" dirty="0">
                <a:solidFill>
                  <a:schemeClr val="tx2">
                    <a:lumMod val="50000"/>
                  </a:schemeClr>
                </a:solidFill>
                <a:latin typeface="Times New Roman" panose="02020603050405020304" pitchFamily="18" charset="0"/>
                <a:cs typeface="Times New Roman" panose="02020603050405020304" pitchFamily="18" charset="0"/>
              </a:rPr>
              <a:t>applied</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 Methodology used is </a:t>
            </a:r>
            <a:r>
              <a:rPr lang="en-US" sz="2200" i="0" dirty="0" err="1">
                <a:solidFill>
                  <a:schemeClr val="tx2">
                    <a:lumMod val="50000"/>
                  </a:schemeClr>
                </a:solidFill>
                <a:effectLst/>
                <a:latin typeface="Times New Roman" panose="02020603050405020304" pitchFamily="18" charset="0"/>
                <a:cs typeface="Times New Roman" panose="02020603050405020304" pitchFamily="18" charset="0"/>
              </a:rPr>
              <a:t>i</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/p image -&gt;edge detection-&gt;</a:t>
            </a:r>
            <a:r>
              <a:rPr lang="en-US" sz="2200" i="1" dirty="0" err="1">
                <a:solidFill>
                  <a:srgbClr val="7030A0"/>
                </a:solidFill>
                <a:effectLst/>
                <a:latin typeface="Times New Roman" panose="02020603050405020304" pitchFamily="18" charset="0"/>
                <a:cs typeface="Times New Roman" panose="02020603050405020304" pitchFamily="18" charset="0"/>
              </a:rPr>
              <a:t>hough</a:t>
            </a:r>
            <a:r>
              <a:rPr lang="en-US" sz="2200" i="1" dirty="0">
                <a:solidFill>
                  <a:srgbClr val="7030A0"/>
                </a:solidFill>
                <a:effectLst/>
                <a:latin typeface="Times New Roman" panose="02020603050405020304" pitchFamily="18" charset="0"/>
                <a:cs typeface="Times New Roman" panose="02020603050405020304" pitchFamily="18" charset="0"/>
              </a:rPr>
              <a:t> transform</a:t>
            </a:r>
            <a:r>
              <a:rPr lang="en-US" sz="2200" i="1" dirty="0">
                <a:solidFill>
                  <a:schemeClr val="tx2">
                    <a:lumMod val="50000"/>
                  </a:schemeClr>
                </a:solidFill>
                <a:effectLst/>
                <a:latin typeface="Times New Roman" panose="02020603050405020304" pitchFamily="18" charset="0"/>
                <a:cs typeface="Times New Roman" panose="02020603050405020304" pitchFamily="18" charset="0"/>
              </a:rPr>
              <a:t>-</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&gt;</a:t>
            </a:r>
            <a:r>
              <a:rPr lang="en-US" sz="2200" i="0" dirty="0" err="1">
                <a:solidFill>
                  <a:schemeClr val="tx2">
                    <a:lumMod val="50000"/>
                  </a:schemeClr>
                </a:solidFill>
                <a:effectLst/>
                <a:latin typeface="Times New Roman" panose="02020603050405020304" pitchFamily="18" charset="0"/>
                <a:cs typeface="Times New Roman" panose="02020603050405020304" pitchFamily="18" charset="0"/>
              </a:rPr>
              <a:t>hough</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 limit-&gt;character segmentation-&gt;recognition. The accuracy acquired through this is </a:t>
            </a:r>
            <a:r>
              <a:rPr lang="en-US" sz="2200" i="1" dirty="0">
                <a:solidFill>
                  <a:srgbClr val="7030A0"/>
                </a:solidFill>
                <a:effectLst/>
                <a:latin typeface="Times New Roman" panose="02020603050405020304" pitchFamily="18" charset="0"/>
                <a:cs typeface="Times New Roman" panose="02020603050405020304" pitchFamily="18" charset="0"/>
              </a:rPr>
              <a:t>98%</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 for shorter distance and 95 % for longer distance. The scope for future is </a:t>
            </a:r>
            <a:r>
              <a:rPr lang="en-US" sz="2200" b="0" i="0" dirty="0">
                <a:solidFill>
                  <a:srgbClr val="000000"/>
                </a:solidFill>
                <a:effectLst/>
                <a:latin typeface="Times New Roman" panose="02020603050405020304" pitchFamily="18" charset="0"/>
                <a:cs typeface="Times New Roman" panose="02020603050405020304" pitchFamily="18" charset="0"/>
              </a:rPr>
              <a:t>reducing computation overhead introducing parallelism into the design makes it longer economical and time efficient. </a:t>
            </a:r>
          </a:p>
          <a:p>
            <a:pPr marL="0" indent="0" algn="l">
              <a:buNone/>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1600" b="1" i="0" dirty="0">
                <a:solidFill>
                  <a:schemeClr val="tx2">
                    <a:lumMod val="50000"/>
                  </a:schemeClr>
                </a:solidFill>
                <a:effectLst/>
                <a:latin typeface="Times New Roman" panose="02020603050405020304" pitchFamily="18" charset="0"/>
                <a:cs typeface="Times New Roman" panose="02020603050405020304" pitchFamily="18" charset="0"/>
              </a:rPr>
              <a:t>Mahesh Babu K, </a:t>
            </a:r>
            <a:r>
              <a:rPr lang="en-IN" sz="1600" b="1" i="0" dirty="0">
                <a:solidFill>
                  <a:schemeClr val="tx2">
                    <a:lumMod val="50000"/>
                  </a:schemeClr>
                </a:solidFill>
                <a:effectLst/>
                <a:latin typeface="Times New Roman" panose="02020603050405020304" pitchFamily="18" charset="0"/>
                <a:cs typeface="Times New Roman" panose="02020603050405020304" pitchFamily="18" charset="0"/>
              </a:rPr>
              <a:t>M V </a:t>
            </a:r>
            <a:r>
              <a:rPr lang="en-IN" sz="1600" b="1" i="0" dirty="0" err="1">
                <a:solidFill>
                  <a:schemeClr val="tx2">
                    <a:lumMod val="50000"/>
                  </a:schemeClr>
                </a:solidFill>
                <a:effectLst/>
                <a:latin typeface="Times New Roman" panose="02020603050405020304" pitchFamily="18" charset="0"/>
                <a:cs typeface="Times New Roman" panose="02020603050405020304" pitchFamily="18" charset="0"/>
              </a:rPr>
              <a:t>Raghunadh</a:t>
            </a:r>
            <a:r>
              <a:rPr lang="en-IN" sz="1600" b="1"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1600" b="1" i="0" dirty="0">
                <a:solidFill>
                  <a:schemeClr val="tx2">
                    <a:lumMod val="50000"/>
                  </a:schemeClr>
                </a:solidFill>
                <a:effectLst/>
                <a:latin typeface="Times New Roman" panose="02020603050405020304" pitchFamily="18" charset="0"/>
                <a:cs typeface="Times New Roman" panose="02020603050405020304" pitchFamily="18" charset="0"/>
              </a:rPr>
              <a:t>Vehicle Number Plate Detection and Recognition using Bounding Box Method”, 2016 International Conference on Advanced Communication Control and Computing Technologies (ICACCCT), ISBN No.978-1-4673-9545-8 106</a:t>
            </a:r>
            <a:endParaRPr lang="en-US" sz="2200" b="1" i="0" dirty="0">
              <a:solidFill>
                <a:schemeClr val="tx2">
                  <a:lumMod val="50000"/>
                </a:schemeClr>
              </a:solidFill>
              <a:effectLst/>
              <a:latin typeface="Times New Roman" panose="02020603050405020304" pitchFamily="18" charset="0"/>
              <a:cs typeface="Times New Roman" panose="02020603050405020304" pitchFamily="18" charset="0"/>
            </a:endParaRPr>
          </a:p>
          <a:p>
            <a:pPr marL="0" indent="0" algn="just">
              <a:lnSpc>
                <a:spcPct val="100000"/>
              </a:lnSpc>
              <a:buNone/>
            </a:pP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Preprocessing </a:t>
            </a:r>
            <a:r>
              <a:rPr lang="en-US" sz="2200" dirty="0">
                <a:solidFill>
                  <a:schemeClr val="tx2">
                    <a:lumMod val="50000"/>
                  </a:schemeClr>
                </a:solidFill>
                <a:latin typeface="Times New Roman" panose="02020603050405020304" pitchFamily="18" charset="0"/>
                <a:cs typeface="Times New Roman" panose="02020603050405020304" pitchFamily="18" charset="0"/>
              </a:rPr>
              <a:t>such as frame selection and number plate extraction </a:t>
            </a:r>
            <a:r>
              <a:rPr lang="pt-BR" sz="2200" b="0" i="0" dirty="0">
                <a:solidFill>
                  <a:srgbClr val="231F20"/>
                </a:solidFill>
                <a:effectLst/>
                <a:latin typeface="pg-2ff25"/>
              </a:rPr>
              <a:t>I = 0.114 *R+0.587*G+0.299*B </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is used. Methodology used is </a:t>
            </a:r>
            <a:r>
              <a:rPr lang="en-US" sz="2200" i="1" dirty="0">
                <a:solidFill>
                  <a:srgbClr val="7030A0"/>
                </a:solidFill>
                <a:effectLst/>
                <a:latin typeface="Times New Roman" panose="02020603050405020304" pitchFamily="18" charset="0"/>
                <a:cs typeface="Times New Roman" panose="02020603050405020304" pitchFamily="18" charset="0"/>
              </a:rPr>
              <a:t>localization, dilation, segmentation and recognition</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 The accuracy acquired through this is </a:t>
            </a:r>
            <a:r>
              <a:rPr lang="en-US" sz="2200" i="1" dirty="0">
                <a:solidFill>
                  <a:srgbClr val="7030A0"/>
                </a:solidFill>
                <a:effectLst/>
                <a:latin typeface="Times New Roman" panose="02020603050405020304" pitchFamily="18" charset="0"/>
                <a:cs typeface="Times New Roman" panose="02020603050405020304" pitchFamily="18" charset="0"/>
              </a:rPr>
              <a:t>93.33%</a:t>
            </a:r>
            <a:r>
              <a:rPr lang="en-US" sz="2200" i="0" dirty="0">
                <a:solidFill>
                  <a:schemeClr val="tx2">
                    <a:lumMod val="50000"/>
                  </a:schemeClr>
                </a:solidFill>
                <a:effectLst/>
                <a:latin typeface="Times New Roman" panose="02020603050405020304" pitchFamily="18" charset="0"/>
                <a:cs typeface="Times New Roman" panose="02020603050405020304" pitchFamily="18" charset="0"/>
              </a:rPr>
              <a:t>. The scope for future is to deal with blurred images and similar characters.</a:t>
            </a:r>
          </a:p>
          <a:p>
            <a:pPr marL="0" indent="0" algn="just">
              <a:lnSpc>
                <a:spcPct val="100000"/>
              </a:lnSpc>
              <a:buNone/>
            </a:pPr>
            <a:endParaRPr lang="en-US" sz="1600" i="0" dirty="0">
              <a:solidFill>
                <a:schemeClr val="tx2">
                  <a:lumMod val="50000"/>
                </a:schemeClr>
              </a:solidFill>
              <a:effectLst/>
              <a:latin typeface="Times New Roman" panose="02020603050405020304" pitchFamily="18" charset="0"/>
              <a:cs typeface="Times New Roman" panose="02020603050405020304" pitchFamily="18" charset="0"/>
            </a:endParaRPr>
          </a:p>
          <a:p>
            <a:pPr marL="0" indent="0" algn="just">
              <a:lnSpc>
                <a:spcPct val="100000"/>
              </a:lnSpc>
              <a:buNone/>
            </a:pPr>
            <a:endParaRPr lang="en-IN" sz="16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endParaRPr lang="en-IN" sz="1600" b="1" dirty="0">
              <a:solidFill>
                <a:schemeClr val="tx2">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IN" sz="1600" b="1"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b="1"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B8CD09B-BE25-4253-8A69-E423AD01142C}"/>
              </a:ext>
            </a:extLst>
          </p:cNvPr>
          <p:cNvCxnSpPr/>
          <p:nvPr/>
        </p:nvCxnSpPr>
        <p:spPr>
          <a:xfrm>
            <a:off x="931178" y="1065402"/>
            <a:ext cx="988223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2096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D468-C737-445B-A71D-650EE70C4FAB}"/>
              </a:ext>
            </a:extLst>
          </p:cNvPr>
          <p:cNvSpPr>
            <a:spLocks noGrp="1"/>
          </p:cNvSpPr>
          <p:nvPr>
            <p:ph type="title"/>
          </p:nvPr>
        </p:nvSpPr>
        <p:spPr>
          <a:xfrm>
            <a:off x="838899" y="293615"/>
            <a:ext cx="9121965" cy="139001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PROPOSED METHODOLOGY</a:t>
            </a:r>
            <a:endParaRPr lang="en-IN" dirty="0">
              <a:solidFill>
                <a:srgbClr val="002060"/>
              </a:solidFill>
            </a:endParaRPr>
          </a:p>
        </p:txBody>
      </p:sp>
      <p:cxnSp>
        <p:nvCxnSpPr>
          <p:cNvPr id="4" name="Straight Connector 3">
            <a:extLst>
              <a:ext uri="{FF2B5EF4-FFF2-40B4-BE49-F238E27FC236}">
                <a16:creationId xmlns:a16="http://schemas.microsoft.com/office/drawing/2014/main" id="{BDF5F497-D147-4E70-A659-B0A97B9311F0}"/>
              </a:ext>
            </a:extLst>
          </p:cNvPr>
          <p:cNvCxnSpPr>
            <a:cxnSpLocks/>
          </p:cNvCxnSpPr>
          <p:nvPr/>
        </p:nvCxnSpPr>
        <p:spPr>
          <a:xfrm>
            <a:off x="838899" y="985364"/>
            <a:ext cx="9538283" cy="1978"/>
          </a:xfrm>
          <a:prstGeom prst="line">
            <a:avLst/>
          </a:prstGeom>
        </p:spPr>
        <p:style>
          <a:lnRef idx="3">
            <a:schemeClr val="dk1"/>
          </a:lnRef>
          <a:fillRef idx="0">
            <a:schemeClr val="dk1"/>
          </a:fillRef>
          <a:effectRef idx="2">
            <a:schemeClr val="dk1"/>
          </a:effectRef>
          <a:fontRef idx="minor">
            <a:schemeClr val="tx1"/>
          </a:fontRef>
        </p:style>
      </p:cxnSp>
      <p:sp>
        <p:nvSpPr>
          <p:cNvPr id="18" name="Rectangle: Rounded Corners 17">
            <a:extLst>
              <a:ext uri="{FF2B5EF4-FFF2-40B4-BE49-F238E27FC236}">
                <a16:creationId xmlns:a16="http://schemas.microsoft.com/office/drawing/2014/main" id="{AB5DA2BF-8497-4A59-A046-60EFC704CA13}"/>
              </a:ext>
            </a:extLst>
          </p:cNvPr>
          <p:cNvSpPr/>
          <p:nvPr/>
        </p:nvSpPr>
        <p:spPr>
          <a:xfrm>
            <a:off x="1274428" y="1505587"/>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INPUT ORIGINAL RGB IMAGE</a:t>
            </a:r>
            <a:endParaRPr lang="en-IN"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D255189C-03F0-4FD3-9C3C-2549F6226BD2}"/>
              </a:ext>
            </a:extLst>
          </p:cNvPr>
          <p:cNvSpPr/>
          <p:nvPr/>
        </p:nvSpPr>
        <p:spPr>
          <a:xfrm>
            <a:off x="2340341" y="3165090"/>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solidFill>
                <a:effectLst/>
                <a:latin typeface="Times New Roman" panose="02020603050405020304" pitchFamily="18" charset="0"/>
                <a:cs typeface="Times New Roman" panose="02020603050405020304" pitchFamily="18" charset="0"/>
              </a:rPr>
              <a:t>CREATE ROI AROUND IT</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9BBCC416-ABE0-40C3-B994-7A1C1377F28A}"/>
              </a:ext>
            </a:extLst>
          </p:cNvPr>
          <p:cNvSpPr/>
          <p:nvPr/>
        </p:nvSpPr>
        <p:spPr>
          <a:xfrm>
            <a:off x="4866637" y="3154976"/>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b="0" i="0" dirty="0">
                <a:solidFill>
                  <a:schemeClr val="bg1"/>
                </a:solidFill>
                <a:effectLst/>
                <a:latin typeface="Times New Roman" panose="02020603050405020304" pitchFamily="18" charset="0"/>
                <a:cs typeface="Times New Roman" panose="02020603050405020304" pitchFamily="18" charset="0"/>
              </a:rPr>
              <a:t>FIND THE CONTOUR WITH 4 POTENTIAL CORNERS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B6B51118-4A58-4FFF-BB04-1E88324D37AF}"/>
              </a:ext>
            </a:extLst>
          </p:cNvPr>
          <p:cNvSpPr/>
          <p:nvPr/>
        </p:nvSpPr>
        <p:spPr>
          <a:xfrm>
            <a:off x="7395596" y="3165342"/>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0" i="0" dirty="0">
                <a:solidFill>
                  <a:schemeClr val="bg1"/>
                </a:solidFill>
                <a:effectLst/>
                <a:latin typeface="Times New Roman" panose="02020603050405020304" pitchFamily="18" charset="0"/>
                <a:cs typeface="Times New Roman" panose="02020603050405020304" pitchFamily="18" charset="0"/>
              </a:rPr>
              <a:t>INITIALIZE X,Y COORDINATES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3430370A-5450-4D18-887A-488A284005FA}"/>
              </a:ext>
            </a:extLst>
          </p:cNvPr>
          <p:cNvSpPr/>
          <p:nvPr/>
        </p:nvSpPr>
        <p:spPr>
          <a:xfrm>
            <a:off x="9919230" y="3132486"/>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0" i="0" dirty="0">
                <a:solidFill>
                  <a:schemeClr val="bg1"/>
                </a:solidFill>
                <a:effectLst/>
                <a:latin typeface="Times New Roman" panose="02020603050405020304" pitchFamily="18" charset="0"/>
                <a:cs typeface="Times New Roman" panose="02020603050405020304" pitchFamily="18" charset="0"/>
              </a:rPr>
              <a:t>INITIALIZE LICENSE PLATE CONTOUR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D79FC980-BCC6-4BCC-A284-1E486030E422}"/>
              </a:ext>
            </a:extLst>
          </p:cNvPr>
          <p:cNvSpPr/>
          <p:nvPr/>
        </p:nvSpPr>
        <p:spPr>
          <a:xfrm>
            <a:off x="8942163" y="1512222"/>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solidFill>
                <a:effectLst/>
                <a:latin typeface="Times New Roman" panose="02020603050405020304" pitchFamily="18" charset="0"/>
                <a:cs typeface="Times New Roman" panose="02020603050405020304" pitchFamily="18" charset="0"/>
              </a:rPr>
              <a:t>FIND CONTOURS BASED ON EDGES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4B70786E-98BD-4E93-A633-58F1144E746D}"/>
              </a:ext>
            </a:extLst>
          </p:cNvPr>
          <p:cNvSpPr/>
          <p:nvPr/>
        </p:nvSpPr>
        <p:spPr>
          <a:xfrm>
            <a:off x="6371272" y="1500854"/>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0" i="0" dirty="0">
                <a:solidFill>
                  <a:schemeClr val="bg1"/>
                </a:solidFill>
                <a:effectLst/>
                <a:latin typeface="Times New Roman" panose="02020603050405020304" pitchFamily="18" charset="0"/>
                <a:cs typeface="Times New Roman" panose="02020603050405020304" pitchFamily="18" charset="0"/>
              </a:rPr>
              <a:t>CANNY EDGE DETECTION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4B2D503E-1EDC-444A-AA08-37FE0D9DB906}"/>
              </a:ext>
            </a:extLst>
          </p:cNvPr>
          <p:cNvSpPr/>
          <p:nvPr/>
        </p:nvSpPr>
        <p:spPr>
          <a:xfrm>
            <a:off x="3814362" y="1509201"/>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CONVERSION TO GREYSCALE IMAGE</a:t>
            </a:r>
            <a:endParaRPr lang="en-IN" dirty="0">
              <a:latin typeface="Times New Roman" panose="02020603050405020304" pitchFamily="18" charset="0"/>
              <a:cs typeface="Times New Roman" panose="02020603050405020304" pitchFamily="18" charset="0"/>
            </a:endParaRPr>
          </a:p>
        </p:txBody>
      </p:sp>
      <p:sp>
        <p:nvSpPr>
          <p:cNvPr id="35" name="Arrow: Right 34">
            <a:extLst>
              <a:ext uri="{FF2B5EF4-FFF2-40B4-BE49-F238E27FC236}">
                <a16:creationId xmlns:a16="http://schemas.microsoft.com/office/drawing/2014/main" id="{3B8019EF-A748-4542-B89C-FA571F0FACFA}"/>
              </a:ext>
            </a:extLst>
          </p:cNvPr>
          <p:cNvSpPr/>
          <p:nvPr/>
        </p:nvSpPr>
        <p:spPr>
          <a:xfrm>
            <a:off x="3238151" y="1728785"/>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69D9CD32-831E-4ED4-8795-446427B2CABF}"/>
              </a:ext>
            </a:extLst>
          </p:cNvPr>
          <p:cNvSpPr/>
          <p:nvPr/>
        </p:nvSpPr>
        <p:spPr>
          <a:xfrm>
            <a:off x="5793997" y="1728039"/>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BC166C85-D8B0-4745-A1B7-85924B175D53}"/>
              </a:ext>
            </a:extLst>
          </p:cNvPr>
          <p:cNvSpPr/>
          <p:nvPr/>
        </p:nvSpPr>
        <p:spPr>
          <a:xfrm>
            <a:off x="8341120" y="1736386"/>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Down 45">
            <a:extLst>
              <a:ext uri="{FF2B5EF4-FFF2-40B4-BE49-F238E27FC236}">
                <a16:creationId xmlns:a16="http://schemas.microsoft.com/office/drawing/2014/main" id="{121DC275-8897-4525-8CE3-2B23E262F9EF}"/>
              </a:ext>
            </a:extLst>
          </p:cNvPr>
          <p:cNvSpPr/>
          <p:nvPr/>
        </p:nvSpPr>
        <p:spPr>
          <a:xfrm>
            <a:off x="10437303" y="2615521"/>
            <a:ext cx="553673" cy="539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Arrow: Right 50">
            <a:extLst>
              <a:ext uri="{FF2B5EF4-FFF2-40B4-BE49-F238E27FC236}">
                <a16:creationId xmlns:a16="http://schemas.microsoft.com/office/drawing/2014/main" id="{EB7B054C-BD4F-47A7-B358-6F65407ADF4C}"/>
              </a:ext>
            </a:extLst>
          </p:cNvPr>
          <p:cNvSpPr/>
          <p:nvPr/>
        </p:nvSpPr>
        <p:spPr>
          <a:xfrm rot="10800000">
            <a:off x="9337593" y="3403474"/>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Right 52">
            <a:extLst>
              <a:ext uri="{FF2B5EF4-FFF2-40B4-BE49-F238E27FC236}">
                <a16:creationId xmlns:a16="http://schemas.microsoft.com/office/drawing/2014/main" id="{239CAA7F-BD73-47BF-94CA-3188B56344E8}"/>
              </a:ext>
            </a:extLst>
          </p:cNvPr>
          <p:cNvSpPr/>
          <p:nvPr/>
        </p:nvSpPr>
        <p:spPr>
          <a:xfrm rot="10800000">
            <a:off x="6823720" y="3382047"/>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8F4E9A9B-1FB1-46F8-81F2-5610194A65F7}"/>
              </a:ext>
            </a:extLst>
          </p:cNvPr>
          <p:cNvSpPr/>
          <p:nvPr/>
        </p:nvSpPr>
        <p:spPr>
          <a:xfrm rot="10800000">
            <a:off x="4291992" y="3392275"/>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Down 60">
            <a:extLst>
              <a:ext uri="{FF2B5EF4-FFF2-40B4-BE49-F238E27FC236}">
                <a16:creationId xmlns:a16="http://schemas.microsoft.com/office/drawing/2014/main" id="{767C7394-4942-4CF3-8C12-DE047B1D62FA}"/>
              </a:ext>
            </a:extLst>
          </p:cNvPr>
          <p:cNvSpPr/>
          <p:nvPr/>
        </p:nvSpPr>
        <p:spPr>
          <a:xfrm>
            <a:off x="2340341" y="4241587"/>
            <a:ext cx="553673" cy="539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Rectangle: Rounded Corners 62">
            <a:extLst>
              <a:ext uri="{FF2B5EF4-FFF2-40B4-BE49-F238E27FC236}">
                <a16:creationId xmlns:a16="http://schemas.microsoft.com/office/drawing/2014/main" id="{A011E2E9-E7AE-4D28-B409-2BC308E801E0}"/>
              </a:ext>
            </a:extLst>
          </p:cNvPr>
          <p:cNvSpPr/>
          <p:nvPr/>
        </p:nvSpPr>
        <p:spPr>
          <a:xfrm>
            <a:off x="3848186" y="4781042"/>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0" i="0" dirty="0">
                <a:solidFill>
                  <a:schemeClr val="bg1"/>
                </a:solidFill>
                <a:effectLst/>
                <a:latin typeface="Times New Roman" panose="02020603050405020304" pitchFamily="18" charset="0"/>
                <a:cs typeface="Times New Roman" panose="02020603050405020304" pitchFamily="18" charset="0"/>
              </a:rPr>
              <a:t>TEXT RECOGNITION</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65" name="Rectangle: Rounded Corners 64">
            <a:extLst>
              <a:ext uri="{FF2B5EF4-FFF2-40B4-BE49-F238E27FC236}">
                <a16:creationId xmlns:a16="http://schemas.microsoft.com/office/drawing/2014/main" id="{2A274B2C-53EE-4431-A47A-0BFEF1C5D276}"/>
              </a:ext>
            </a:extLst>
          </p:cNvPr>
          <p:cNvSpPr/>
          <p:nvPr/>
        </p:nvSpPr>
        <p:spPr>
          <a:xfrm>
            <a:off x="1293926" y="4794742"/>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0" i="0" dirty="0">
                <a:solidFill>
                  <a:schemeClr val="bg1"/>
                </a:solidFill>
                <a:effectLst/>
                <a:latin typeface="Times New Roman" panose="02020603050405020304" pitchFamily="18" charset="0"/>
                <a:cs typeface="Times New Roman" panose="02020603050405020304" pitchFamily="18" charset="0"/>
              </a:rPr>
              <a:t>REMOVING NOISE FROM TARGET IMAGE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7" name="Arrow: Right 66">
            <a:extLst>
              <a:ext uri="{FF2B5EF4-FFF2-40B4-BE49-F238E27FC236}">
                <a16:creationId xmlns:a16="http://schemas.microsoft.com/office/drawing/2014/main" id="{01AE919F-4E6E-43A1-A13C-72C83AD5A057}"/>
              </a:ext>
            </a:extLst>
          </p:cNvPr>
          <p:cNvSpPr/>
          <p:nvPr/>
        </p:nvSpPr>
        <p:spPr>
          <a:xfrm>
            <a:off x="5817599" y="4991511"/>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Arrow: Right 68">
            <a:extLst>
              <a:ext uri="{FF2B5EF4-FFF2-40B4-BE49-F238E27FC236}">
                <a16:creationId xmlns:a16="http://schemas.microsoft.com/office/drawing/2014/main" id="{508DF822-4245-48C8-91C5-A2FC359A9D0C}"/>
              </a:ext>
            </a:extLst>
          </p:cNvPr>
          <p:cNvSpPr/>
          <p:nvPr/>
        </p:nvSpPr>
        <p:spPr>
          <a:xfrm>
            <a:off x="3280313" y="5055765"/>
            <a:ext cx="553673" cy="61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Rectangle: Rounded Corners 70">
            <a:extLst>
              <a:ext uri="{FF2B5EF4-FFF2-40B4-BE49-F238E27FC236}">
                <a16:creationId xmlns:a16="http://schemas.microsoft.com/office/drawing/2014/main" id="{5DB6396A-6CC5-4311-A09A-AB939B12F472}"/>
              </a:ext>
            </a:extLst>
          </p:cNvPr>
          <p:cNvSpPr/>
          <p:nvPr/>
        </p:nvSpPr>
        <p:spPr>
          <a:xfrm>
            <a:off x="6404270" y="4808096"/>
            <a:ext cx="1946246" cy="10647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W</a:t>
            </a:r>
            <a:r>
              <a:rPr lang="en-US" b="0" i="0" dirty="0">
                <a:solidFill>
                  <a:schemeClr val="bg1"/>
                </a:solidFill>
                <a:effectLst/>
                <a:latin typeface="Times New Roman" panose="02020603050405020304" pitchFamily="18" charset="0"/>
                <a:cs typeface="Times New Roman" panose="02020603050405020304" pitchFamily="18" charset="0"/>
              </a:rPr>
              <a:t>RITE THE TEXT ON OUTPUT IMAGE</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20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19F4-0A40-4831-8D3E-4617F46CCF0F}"/>
              </a:ext>
            </a:extLst>
          </p:cNvPr>
          <p:cNvSpPr>
            <a:spLocks noGrp="1"/>
          </p:cNvSpPr>
          <p:nvPr>
            <p:ph type="title"/>
          </p:nvPr>
        </p:nvSpPr>
        <p:spPr/>
        <p:txBody>
          <a:bodyPr/>
          <a:lstStyle/>
          <a:p>
            <a:endParaRPr lang="en-IN" dirty="0"/>
          </a:p>
        </p:txBody>
      </p:sp>
      <p:pic>
        <p:nvPicPr>
          <p:cNvPr id="8" name="Content Placeholder 7">
            <a:extLst>
              <a:ext uri="{FF2B5EF4-FFF2-40B4-BE49-F238E27FC236}">
                <a16:creationId xmlns:a16="http://schemas.microsoft.com/office/drawing/2014/main" id="{4D2BA456-4620-45DF-A470-810499DAC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7725" y="4371976"/>
            <a:ext cx="3028950" cy="628650"/>
          </a:xfrm>
        </p:spPr>
      </p:pic>
      <p:pic>
        <p:nvPicPr>
          <p:cNvPr id="4" name="Picture 3">
            <a:extLst>
              <a:ext uri="{FF2B5EF4-FFF2-40B4-BE49-F238E27FC236}">
                <a16:creationId xmlns:a16="http://schemas.microsoft.com/office/drawing/2014/main" id="{CF876BB4-205C-42EE-B7B0-D8C943CF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538" y="269758"/>
            <a:ext cx="3028949" cy="3292011"/>
          </a:xfrm>
          <a:prstGeom prst="rect">
            <a:avLst/>
          </a:prstGeom>
        </p:spPr>
      </p:pic>
      <p:pic>
        <p:nvPicPr>
          <p:cNvPr id="5" name="Picture 4">
            <a:extLst>
              <a:ext uri="{FF2B5EF4-FFF2-40B4-BE49-F238E27FC236}">
                <a16:creationId xmlns:a16="http://schemas.microsoft.com/office/drawing/2014/main" id="{FFC523F3-8A2F-4E70-AE85-054994C5DB48}"/>
              </a:ext>
            </a:extLst>
          </p:cNvPr>
          <p:cNvPicPr>
            <a:picLocks noChangeAspect="1"/>
          </p:cNvPicPr>
          <p:nvPr/>
        </p:nvPicPr>
        <p:blipFill>
          <a:blip r:embed="rId4"/>
          <a:stretch>
            <a:fillRect/>
          </a:stretch>
        </p:blipFill>
        <p:spPr>
          <a:xfrm>
            <a:off x="931816" y="3743325"/>
            <a:ext cx="3106557" cy="2844915"/>
          </a:xfrm>
          <a:prstGeom prst="rect">
            <a:avLst/>
          </a:prstGeom>
        </p:spPr>
      </p:pic>
      <p:pic>
        <p:nvPicPr>
          <p:cNvPr id="10" name="Picture 9">
            <a:extLst>
              <a:ext uri="{FF2B5EF4-FFF2-40B4-BE49-F238E27FC236}">
                <a16:creationId xmlns:a16="http://schemas.microsoft.com/office/drawing/2014/main" id="{18BFB62D-008E-4D99-87B0-F6D09BC9A21C}"/>
              </a:ext>
            </a:extLst>
          </p:cNvPr>
          <p:cNvPicPr>
            <a:picLocks noChangeAspect="1"/>
          </p:cNvPicPr>
          <p:nvPr/>
        </p:nvPicPr>
        <p:blipFill>
          <a:blip r:embed="rId5"/>
          <a:stretch>
            <a:fillRect/>
          </a:stretch>
        </p:blipFill>
        <p:spPr>
          <a:xfrm>
            <a:off x="4666434" y="5468909"/>
            <a:ext cx="3028950" cy="628650"/>
          </a:xfrm>
          <a:prstGeom prst="rect">
            <a:avLst/>
          </a:prstGeom>
        </p:spPr>
      </p:pic>
      <p:pic>
        <p:nvPicPr>
          <p:cNvPr id="12" name="Picture 11">
            <a:extLst>
              <a:ext uri="{FF2B5EF4-FFF2-40B4-BE49-F238E27FC236}">
                <a16:creationId xmlns:a16="http://schemas.microsoft.com/office/drawing/2014/main" id="{7348325D-52D9-4A62-91AF-7FF0F94D51F7}"/>
              </a:ext>
            </a:extLst>
          </p:cNvPr>
          <p:cNvPicPr>
            <a:picLocks noChangeAspect="1"/>
          </p:cNvPicPr>
          <p:nvPr/>
        </p:nvPicPr>
        <p:blipFill>
          <a:blip r:embed="rId6"/>
          <a:stretch>
            <a:fillRect/>
          </a:stretch>
        </p:blipFill>
        <p:spPr>
          <a:xfrm>
            <a:off x="8359913" y="3743325"/>
            <a:ext cx="3400202" cy="2844915"/>
          </a:xfrm>
          <a:prstGeom prst="rect">
            <a:avLst/>
          </a:prstGeom>
        </p:spPr>
      </p:pic>
      <p:pic>
        <p:nvPicPr>
          <p:cNvPr id="14" name="Picture 13">
            <a:extLst>
              <a:ext uri="{FF2B5EF4-FFF2-40B4-BE49-F238E27FC236}">
                <a16:creationId xmlns:a16="http://schemas.microsoft.com/office/drawing/2014/main" id="{B8A9881B-538A-4F82-9130-F5089C782614}"/>
              </a:ext>
            </a:extLst>
          </p:cNvPr>
          <p:cNvPicPr>
            <a:picLocks noChangeAspect="1"/>
          </p:cNvPicPr>
          <p:nvPr/>
        </p:nvPicPr>
        <p:blipFill>
          <a:blip r:embed="rId7"/>
          <a:stretch>
            <a:fillRect/>
          </a:stretch>
        </p:blipFill>
        <p:spPr>
          <a:xfrm>
            <a:off x="4472099" y="297357"/>
            <a:ext cx="3400202" cy="3292011"/>
          </a:xfrm>
          <a:prstGeom prst="rect">
            <a:avLst/>
          </a:prstGeom>
        </p:spPr>
      </p:pic>
      <p:pic>
        <p:nvPicPr>
          <p:cNvPr id="16" name="Picture 15">
            <a:extLst>
              <a:ext uri="{FF2B5EF4-FFF2-40B4-BE49-F238E27FC236}">
                <a16:creationId xmlns:a16="http://schemas.microsoft.com/office/drawing/2014/main" id="{735CA37C-70E5-4DEB-8DAA-AD1D800DFF89}"/>
              </a:ext>
            </a:extLst>
          </p:cNvPr>
          <p:cNvPicPr>
            <a:picLocks noChangeAspect="1"/>
          </p:cNvPicPr>
          <p:nvPr/>
        </p:nvPicPr>
        <p:blipFill>
          <a:blip r:embed="rId8"/>
          <a:stretch>
            <a:fillRect/>
          </a:stretch>
        </p:blipFill>
        <p:spPr>
          <a:xfrm>
            <a:off x="8359913" y="269758"/>
            <a:ext cx="3400202" cy="3347207"/>
          </a:xfrm>
          <a:prstGeom prst="rect">
            <a:avLst/>
          </a:prstGeom>
        </p:spPr>
      </p:pic>
      <p:cxnSp>
        <p:nvCxnSpPr>
          <p:cNvPr id="18" name="Straight Arrow Connector 17">
            <a:extLst>
              <a:ext uri="{FF2B5EF4-FFF2-40B4-BE49-F238E27FC236}">
                <a16:creationId xmlns:a16="http://schemas.microsoft.com/office/drawing/2014/main" id="{1C654140-8BD0-4FE0-9904-1A777264C51D}"/>
              </a:ext>
            </a:extLst>
          </p:cNvPr>
          <p:cNvCxnSpPr>
            <a:cxnSpLocks/>
          </p:cNvCxnSpPr>
          <p:nvPr/>
        </p:nvCxnSpPr>
        <p:spPr>
          <a:xfrm>
            <a:off x="3984487" y="1915763"/>
            <a:ext cx="4876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5B3CEBF-E46C-4C0B-B12B-8CCA0B692D92}"/>
              </a:ext>
            </a:extLst>
          </p:cNvPr>
          <p:cNvCxnSpPr>
            <a:cxnSpLocks/>
            <a:endCxn id="8" idx="1"/>
          </p:cNvCxnSpPr>
          <p:nvPr/>
        </p:nvCxnSpPr>
        <p:spPr>
          <a:xfrm>
            <a:off x="4038373" y="4686301"/>
            <a:ext cx="619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73E5C22-8D09-42A4-9B0C-5F5A18E65E7F}"/>
              </a:ext>
            </a:extLst>
          </p:cNvPr>
          <p:cNvCxnSpPr>
            <a:cxnSpLocks/>
          </p:cNvCxnSpPr>
          <p:nvPr/>
        </p:nvCxnSpPr>
        <p:spPr>
          <a:xfrm>
            <a:off x="7872301" y="1806906"/>
            <a:ext cx="4876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949F926-855D-45CB-A5B8-B9F3C96ED9FC}"/>
              </a:ext>
            </a:extLst>
          </p:cNvPr>
          <p:cNvCxnSpPr>
            <a:cxnSpLocks/>
          </p:cNvCxnSpPr>
          <p:nvPr/>
        </p:nvCxnSpPr>
        <p:spPr>
          <a:xfrm>
            <a:off x="7695384" y="5783234"/>
            <a:ext cx="6645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36E911E-3FA8-4951-9BD8-DA2247CAD9A3}"/>
              </a:ext>
            </a:extLst>
          </p:cNvPr>
          <p:cNvCxnSpPr>
            <a:cxnSpLocks/>
          </p:cNvCxnSpPr>
          <p:nvPr/>
        </p:nvCxnSpPr>
        <p:spPr>
          <a:xfrm>
            <a:off x="11704388" y="1982427"/>
            <a:ext cx="4876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C33903F-094C-4BED-A243-A431A79FC0D2}"/>
              </a:ext>
            </a:extLst>
          </p:cNvPr>
          <p:cNvCxnSpPr>
            <a:cxnSpLocks/>
            <a:stCxn id="8" idx="2"/>
            <a:endCxn id="10" idx="0"/>
          </p:cNvCxnSpPr>
          <p:nvPr/>
        </p:nvCxnSpPr>
        <p:spPr>
          <a:xfrm>
            <a:off x="6172200" y="5000626"/>
            <a:ext cx="8709" cy="468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4254CA9-6CC4-472A-B3FC-70F8E62F41A3}"/>
              </a:ext>
            </a:extLst>
          </p:cNvPr>
          <p:cNvCxnSpPr>
            <a:cxnSpLocks/>
          </p:cNvCxnSpPr>
          <p:nvPr/>
        </p:nvCxnSpPr>
        <p:spPr>
          <a:xfrm>
            <a:off x="467926" y="5030983"/>
            <a:ext cx="4876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834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905F-937A-48D4-ABB1-24B56985EF19}"/>
              </a:ext>
            </a:extLst>
          </p:cNvPr>
          <p:cNvSpPr>
            <a:spLocks noGrp="1"/>
          </p:cNvSpPr>
          <p:nvPr>
            <p:ph type="title"/>
          </p:nvPr>
        </p:nvSpPr>
        <p:spPr>
          <a:xfrm>
            <a:off x="1057013" y="385852"/>
            <a:ext cx="7863952" cy="1188720"/>
          </a:xfrm>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DATASET</a:t>
            </a:r>
            <a:endParaRPr lang="en-IN" sz="5400" dirty="0">
              <a:solidFill>
                <a:srgbClr val="002060"/>
              </a:solidFill>
            </a:endParaRPr>
          </a:p>
        </p:txBody>
      </p:sp>
      <p:pic>
        <p:nvPicPr>
          <p:cNvPr id="6" name="Content Placeholder 5">
            <a:extLst>
              <a:ext uri="{FF2B5EF4-FFF2-40B4-BE49-F238E27FC236}">
                <a16:creationId xmlns:a16="http://schemas.microsoft.com/office/drawing/2014/main" id="{4F716F1B-D9BA-490E-8088-78298C464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903" y="2835448"/>
            <a:ext cx="4152550" cy="1021970"/>
          </a:xfrm>
        </p:spPr>
      </p:pic>
      <p:cxnSp>
        <p:nvCxnSpPr>
          <p:cNvPr id="5" name="Straight Connector 4">
            <a:extLst>
              <a:ext uri="{FF2B5EF4-FFF2-40B4-BE49-F238E27FC236}">
                <a16:creationId xmlns:a16="http://schemas.microsoft.com/office/drawing/2014/main" id="{AE3C5FB1-D768-4AAE-8E30-6058AE339FA9}"/>
              </a:ext>
            </a:extLst>
          </p:cNvPr>
          <p:cNvCxnSpPr>
            <a:cxnSpLocks/>
          </p:cNvCxnSpPr>
          <p:nvPr/>
        </p:nvCxnSpPr>
        <p:spPr>
          <a:xfrm>
            <a:off x="1140903" y="1199627"/>
            <a:ext cx="9219501"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A50BEF7A-BC15-4382-9BC9-421F5A1D7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03" y="1336728"/>
            <a:ext cx="4152550" cy="1318010"/>
          </a:xfrm>
          <a:prstGeom prst="rect">
            <a:avLst/>
          </a:prstGeom>
        </p:spPr>
      </p:pic>
      <p:pic>
        <p:nvPicPr>
          <p:cNvPr id="11" name="Picture 10">
            <a:extLst>
              <a:ext uri="{FF2B5EF4-FFF2-40B4-BE49-F238E27FC236}">
                <a16:creationId xmlns:a16="http://schemas.microsoft.com/office/drawing/2014/main" id="{917E4179-CB3D-4DDB-BC9F-AE38E0EEB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178" y="1324198"/>
            <a:ext cx="3501677" cy="1330539"/>
          </a:xfrm>
          <a:prstGeom prst="rect">
            <a:avLst/>
          </a:prstGeom>
        </p:spPr>
      </p:pic>
      <p:pic>
        <p:nvPicPr>
          <p:cNvPr id="14" name="Picture 13">
            <a:extLst>
              <a:ext uri="{FF2B5EF4-FFF2-40B4-BE49-F238E27FC236}">
                <a16:creationId xmlns:a16="http://schemas.microsoft.com/office/drawing/2014/main" id="{6DDD3A48-C158-474A-A56F-024DC1F0C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178" y="2835448"/>
            <a:ext cx="3501678" cy="1021970"/>
          </a:xfrm>
          <a:prstGeom prst="rect">
            <a:avLst/>
          </a:prstGeom>
        </p:spPr>
      </p:pic>
      <p:pic>
        <p:nvPicPr>
          <p:cNvPr id="16" name="Picture 15">
            <a:extLst>
              <a:ext uri="{FF2B5EF4-FFF2-40B4-BE49-F238E27FC236}">
                <a16:creationId xmlns:a16="http://schemas.microsoft.com/office/drawing/2014/main" id="{A72C720F-5659-47AB-8C8A-80F2B37F9B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681" y="3421697"/>
            <a:ext cx="20638" cy="14605"/>
          </a:xfrm>
          <a:prstGeom prst="rect">
            <a:avLst/>
          </a:prstGeom>
        </p:spPr>
      </p:pic>
      <p:pic>
        <p:nvPicPr>
          <p:cNvPr id="18" name="Picture 17">
            <a:extLst>
              <a:ext uri="{FF2B5EF4-FFF2-40B4-BE49-F238E27FC236}">
                <a16:creationId xmlns:a16="http://schemas.microsoft.com/office/drawing/2014/main" id="{0BFDD5F6-BF5D-4000-A951-248AA50943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0902" y="4102217"/>
            <a:ext cx="3011647" cy="2518004"/>
          </a:xfrm>
          <a:prstGeom prst="rect">
            <a:avLst/>
          </a:prstGeom>
        </p:spPr>
      </p:pic>
      <p:pic>
        <p:nvPicPr>
          <p:cNvPr id="20" name="Picture 19">
            <a:extLst>
              <a:ext uri="{FF2B5EF4-FFF2-40B4-BE49-F238E27FC236}">
                <a16:creationId xmlns:a16="http://schemas.microsoft.com/office/drawing/2014/main" id="{97DFE5E2-8F22-4DAE-B67D-671F643E4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681" y="3421697"/>
            <a:ext cx="20638" cy="14605"/>
          </a:xfrm>
          <a:prstGeom prst="rect">
            <a:avLst/>
          </a:prstGeom>
        </p:spPr>
      </p:pic>
      <p:pic>
        <p:nvPicPr>
          <p:cNvPr id="22" name="Picture 21">
            <a:extLst>
              <a:ext uri="{FF2B5EF4-FFF2-40B4-BE49-F238E27FC236}">
                <a16:creationId xmlns:a16="http://schemas.microsoft.com/office/drawing/2014/main" id="{32C51F18-0109-4830-924A-F6960E659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681" y="3421697"/>
            <a:ext cx="20638" cy="14605"/>
          </a:xfrm>
          <a:prstGeom prst="rect">
            <a:avLst/>
          </a:prstGeom>
        </p:spPr>
      </p:pic>
      <p:pic>
        <p:nvPicPr>
          <p:cNvPr id="24" name="Picture 23">
            <a:extLst>
              <a:ext uri="{FF2B5EF4-FFF2-40B4-BE49-F238E27FC236}">
                <a16:creationId xmlns:a16="http://schemas.microsoft.com/office/drawing/2014/main" id="{0EFDF79D-0C1C-48D1-9644-CCAF13439059}"/>
              </a:ext>
            </a:extLst>
          </p:cNvPr>
          <p:cNvPicPr>
            <a:picLocks noChangeAspect="1"/>
          </p:cNvPicPr>
          <p:nvPr/>
        </p:nvPicPr>
        <p:blipFill>
          <a:blip r:embed="rId8"/>
          <a:stretch>
            <a:fillRect/>
          </a:stretch>
        </p:blipFill>
        <p:spPr>
          <a:xfrm>
            <a:off x="4257411" y="4109610"/>
            <a:ext cx="2613172" cy="2492328"/>
          </a:xfrm>
          <a:prstGeom prst="rect">
            <a:avLst/>
          </a:prstGeom>
        </p:spPr>
      </p:pic>
      <p:pic>
        <p:nvPicPr>
          <p:cNvPr id="26" name="Picture 25">
            <a:extLst>
              <a:ext uri="{FF2B5EF4-FFF2-40B4-BE49-F238E27FC236}">
                <a16:creationId xmlns:a16="http://schemas.microsoft.com/office/drawing/2014/main" id="{4CA64CCD-F29D-4DCB-B491-D9F3AE7756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5445" y="4102217"/>
            <a:ext cx="2780951" cy="2499721"/>
          </a:xfrm>
          <a:prstGeom prst="rect">
            <a:avLst/>
          </a:prstGeom>
        </p:spPr>
      </p:pic>
      <p:pic>
        <p:nvPicPr>
          <p:cNvPr id="28" name="Picture 27">
            <a:extLst>
              <a:ext uri="{FF2B5EF4-FFF2-40B4-BE49-F238E27FC236}">
                <a16:creationId xmlns:a16="http://schemas.microsoft.com/office/drawing/2014/main" id="{808F7522-B8D2-48A6-B7AB-50E1B24C179A}"/>
              </a:ext>
            </a:extLst>
          </p:cNvPr>
          <p:cNvPicPr>
            <a:picLocks noChangeAspect="1"/>
          </p:cNvPicPr>
          <p:nvPr/>
        </p:nvPicPr>
        <p:blipFill>
          <a:blip r:embed="rId10"/>
          <a:stretch>
            <a:fillRect/>
          </a:stretch>
        </p:blipFill>
        <p:spPr>
          <a:xfrm>
            <a:off x="9861259" y="4102217"/>
            <a:ext cx="2330742" cy="2499721"/>
          </a:xfrm>
          <a:prstGeom prst="rect">
            <a:avLst/>
          </a:prstGeom>
        </p:spPr>
      </p:pic>
      <p:pic>
        <p:nvPicPr>
          <p:cNvPr id="30" name="Picture 29">
            <a:extLst>
              <a:ext uri="{FF2B5EF4-FFF2-40B4-BE49-F238E27FC236}">
                <a16:creationId xmlns:a16="http://schemas.microsoft.com/office/drawing/2014/main" id="{70D8A97E-7D1E-4EDD-8CFD-C9E8A1A80C20}"/>
              </a:ext>
            </a:extLst>
          </p:cNvPr>
          <p:cNvPicPr>
            <a:picLocks noChangeAspect="1"/>
          </p:cNvPicPr>
          <p:nvPr/>
        </p:nvPicPr>
        <p:blipFill>
          <a:blip r:embed="rId11"/>
          <a:stretch>
            <a:fillRect/>
          </a:stretch>
        </p:blipFill>
        <p:spPr>
          <a:xfrm>
            <a:off x="9214580" y="1336728"/>
            <a:ext cx="2697787" cy="2520679"/>
          </a:xfrm>
          <a:prstGeom prst="rect">
            <a:avLst/>
          </a:prstGeom>
        </p:spPr>
      </p:pic>
    </p:spTree>
    <p:extLst>
      <p:ext uri="{BB962C8B-B14F-4D97-AF65-F5344CB8AC3E}">
        <p14:creationId xmlns:p14="http://schemas.microsoft.com/office/powerpoint/2010/main" val="26726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905F-937A-48D4-ABB1-24B56985EF19}"/>
              </a:ext>
            </a:extLst>
          </p:cNvPr>
          <p:cNvSpPr>
            <a:spLocks noGrp="1"/>
          </p:cNvSpPr>
          <p:nvPr>
            <p:ph type="title"/>
          </p:nvPr>
        </p:nvSpPr>
        <p:spPr>
          <a:xfrm>
            <a:off x="1057013" y="385852"/>
            <a:ext cx="7863952" cy="1188720"/>
          </a:xfrm>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RESULT</a:t>
            </a:r>
            <a:endParaRPr lang="en-IN" sz="5400" dirty="0">
              <a:solidFill>
                <a:srgbClr val="002060"/>
              </a:solidFill>
            </a:endParaRPr>
          </a:p>
        </p:txBody>
      </p:sp>
      <p:sp>
        <p:nvSpPr>
          <p:cNvPr id="3" name="Content Placeholder 2">
            <a:extLst>
              <a:ext uri="{FF2B5EF4-FFF2-40B4-BE49-F238E27FC236}">
                <a16:creationId xmlns:a16="http://schemas.microsoft.com/office/drawing/2014/main" id="{213889B0-344F-4F08-98BD-EE303A720036}"/>
              </a:ext>
            </a:extLst>
          </p:cNvPr>
          <p:cNvSpPr>
            <a:spLocks noGrp="1"/>
          </p:cNvSpPr>
          <p:nvPr>
            <p:ph idx="1"/>
          </p:nvPr>
        </p:nvSpPr>
        <p:spPr>
          <a:xfrm>
            <a:off x="998290" y="1392572"/>
            <a:ext cx="6090407" cy="4706224"/>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We are done with the working on the following</a:t>
            </a:r>
          </a:p>
          <a:p>
            <a:pPr marL="0" indent="0">
              <a:buNone/>
            </a:pPr>
            <a:endParaRPr lang="en-IN"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Recognition of characters from a image</a:t>
            </a:r>
          </a:p>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Recognition of the target from the given image</a:t>
            </a:r>
          </a:p>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Implemented detecting characters from blurred or </a:t>
            </a:r>
            <a:r>
              <a:rPr lang="en-IN" sz="2800">
                <a:latin typeface="Times New Roman" panose="02020603050405020304" pitchFamily="18" charset="0"/>
                <a:cs typeface="Times New Roman" panose="02020603050405020304" pitchFamily="18" charset="0"/>
              </a:rPr>
              <a:t>defocused image</a:t>
            </a: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AE3C5FB1-D768-4AAE-8E30-6058AE339FA9}"/>
              </a:ext>
            </a:extLst>
          </p:cNvPr>
          <p:cNvCxnSpPr>
            <a:cxnSpLocks/>
          </p:cNvCxnSpPr>
          <p:nvPr/>
        </p:nvCxnSpPr>
        <p:spPr>
          <a:xfrm>
            <a:off x="1140903" y="1199627"/>
            <a:ext cx="9219501" cy="0"/>
          </a:xfrm>
          <a:prstGeom prst="line">
            <a:avLst/>
          </a:prstGeom>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4E30139C-B39E-4788-85FF-6349E11B3547}"/>
              </a:ext>
            </a:extLst>
          </p:cNvPr>
          <p:cNvPicPr>
            <a:picLocks noChangeAspect="1"/>
          </p:cNvPicPr>
          <p:nvPr/>
        </p:nvPicPr>
        <p:blipFill>
          <a:blip r:embed="rId2"/>
          <a:stretch>
            <a:fillRect/>
          </a:stretch>
        </p:blipFill>
        <p:spPr>
          <a:xfrm>
            <a:off x="7106845" y="1275129"/>
            <a:ext cx="4964913" cy="2869032"/>
          </a:xfrm>
          <a:prstGeom prst="rect">
            <a:avLst/>
          </a:prstGeom>
        </p:spPr>
      </p:pic>
      <p:pic>
        <p:nvPicPr>
          <p:cNvPr id="12" name="Picture 11">
            <a:extLst>
              <a:ext uri="{FF2B5EF4-FFF2-40B4-BE49-F238E27FC236}">
                <a16:creationId xmlns:a16="http://schemas.microsoft.com/office/drawing/2014/main" id="{1F7F8360-6CBF-4DEC-88C5-87ABA526F41C}"/>
              </a:ext>
            </a:extLst>
          </p:cNvPr>
          <p:cNvPicPr>
            <a:picLocks noChangeAspect="1"/>
          </p:cNvPicPr>
          <p:nvPr/>
        </p:nvPicPr>
        <p:blipFill>
          <a:blip r:embed="rId3"/>
          <a:stretch>
            <a:fillRect/>
          </a:stretch>
        </p:blipFill>
        <p:spPr>
          <a:xfrm>
            <a:off x="7106845" y="4219661"/>
            <a:ext cx="4964913" cy="2567033"/>
          </a:xfrm>
          <a:prstGeom prst="rect">
            <a:avLst/>
          </a:prstGeom>
        </p:spPr>
      </p:pic>
    </p:spTree>
    <p:extLst>
      <p:ext uri="{BB962C8B-B14F-4D97-AF65-F5344CB8AC3E}">
        <p14:creationId xmlns:p14="http://schemas.microsoft.com/office/powerpoint/2010/main" val="381011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3067-AA6F-4D80-992E-F1EAB5C3B183}"/>
              </a:ext>
            </a:extLst>
          </p:cNvPr>
          <p:cNvSpPr>
            <a:spLocks noGrp="1"/>
          </p:cNvSpPr>
          <p:nvPr>
            <p:ph type="title"/>
          </p:nvPr>
        </p:nvSpPr>
        <p:spPr>
          <a:xfrm>
            <a:off x="783771" y="165463"/>
            <a:ext cx="10189029" cy="2006237"/>
          </a:xfrm>
        </p:spPr>
        <p:txBody>
          <a:bodyPr>
            <a:normAutofit/>
          </a:bodyPr>
          <a:lstStyle/>
          <a:p>
            <a:r>
              <a:rPr lang="en-US" sz="6000" dirty="0">
                <a:solidFill>
                  <a:srgbClr val="002060"/>
                </a:solidFill>
                <a:latin typeface="Times New Roman" panose="02020603050405020304" pitchFamily="18" charset="0"/>
                <a:cs typeface="Times New Roman" panose="02020603050405020304" pitchFamily="18" charset="0"/>
              </a:rPr>
              <a:t>CONCLUSION</a:t>
            </a:r>
            <a:endParaRPr lang="en-IN" sz="6000" dirty="0"/>
          </a:p>
        </p:txBody>
      </p:sp>
      <p:sp>
        <p:nvSpPr>
          <p:cNvPr id="3" name="Content Placeholder 2">
            <a:extLst>
              <a:ext uri="{FF2B5EF4-FFF2-40B4-BE49-F238E27FC236}">
                <a16:creationId xmlns:a16="http://schemas.microsoft.com/office/drawing/2014/main" id="{43ED0C69-819D-437E-A01D-5A076E46CCC5}"/>
              </a:ext>
            </a:extLst>
          </p:cNvPr>
          <p:cNvSpPr>
            <a:spLocks noGrp="1"/>
          </p:cNvSpPr>
          <p:nvPr>
            <p:ph idx="1"/>
          </p:nvPr>
        </p:nvSpPr>
        <p:spPr>
          <a:xfrm>
            <a:off x="879565" y="1210520"/>
            <a:ext cx="10093235" cy="5190280"/>
          </a:xfrm>
        </p:spPr>
        <p:txBody>
          <a:bodyPr>
            <a:normAutofit lnSpcReduction="10000"/>
          </a:bodyPr>
          <a:lstStyle/>
          <a:p>
            <a:pPr algn="just">
              <a:lnSpc>
                <a:spcPct val="100000"/>
              </a:lnSpc>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This project can be further exploited for vehicle owner identification, vehicle model identification traffic control,  vehicle speed control and vehicle location tracking. It can be further extended as </a:t>
            </a:r>
            <a:r>
              <a:rPr lang="en-US" b="0" i="1" dirty="0">
                <a:solidFill>
                  <a:srgbClr val="7030A0"/>
                </a:solidFill>
                <a:effectLst/>
                <a:latin typeface="Times New Roman" panose="02020603050405020304" pitchFamily="18" charset="0"/>
                <a:cs typeface="Times New Roman" panose="02020603050405020304" pitchFamily="18" charset="0"/>
              </a:rPr>
              <a:t>multilingual character recognition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to identify the language of characters automatically based on the training  data.</a:t>
            </a:r>
          </a:p>
          <a:p>
            <a:pPr algn="just">
              <a:lnSpc>
                <a:spcPct val="100000"/>
              </a:lnSpc>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It can provide various </a:t>
            </a:r>
            <a:r>
              <a:rPr lang="en-US" b="0" i="1" dirty="0">
                <a:solidFill>
                  <a:srgbClr val="7030A0"/>
                </a:solidFill>
                <a:effectLst/>
                <a:latin typeface="Times New Roman" panose="02020603050405020304" pitchFamily="18" charset="0"/>
                <a:cs typeface="Times New Roman" panose="02020603050405020304" pitchFamily="18" charset="0"/>
              </a:rPr>
              <a:t>benefits like traffic safety enforcement, security</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in case of suspicious activity by  vehicle, easy to use, immediate information availability- as compare to searching vehicle owner registration details  manually and cost effective for any country. For </a:t>
            </a:r>
            <a:r>
              <a:rPr lang="en-US" b="0" i="1" dirty="0">
                <a:solidFill>
                  <a:srgbClr val="7030A0"/>
                </a:solidFill>
                <a:effectLst/>
                <a:latin typeface="Times New Roman" panose="02020603050405020304" pitchFamily="18" charset="0"/>
                <a:cs typeface="Times New Roman" panose="02020603050405020304" pitchFamily="18" charset="0"/>
              </a:rPr>
              <a:t>low  resolution images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some improvement algorithms like super  resolution of images should be focused. Most of </a:t>
            </a:r>
            <a:r>
              <a:rPr lang="en-US" dirty="0">
                <a:solidFill>
                  <a:schemeClr val="bg2">
                    <a:lumMod val="10000"/>
                  </a:schemeClr>
                </a:solidFill>
                <a:latin typeface="Times New Roman" panose="02020603050405020304" pitchFamily="18" charset="0"/>
                <a:cs typeface="Times New Roman" panose="02020603050405020304" pitchFamily="18" charset="0"/>
              </a:rPr>
              <a:t>our project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focus on processing one vehicle number plate but in real-time there can be more than one vehicle number plates while the images are being captured.</a:t>
            </a:r>
            <a:endParaRPr lang="en-IN" dirty="0">
              <a:solidFill>
                <a:schemeClr val="bg2">
                  <a:lumMod val="10000"/>
                </a:schemeClr>
              </a:solidFill>
              <a:latin typeface="Times New Roman" panose="02020603050405020304" pitchFamily="18" charset="0"/>
              <a:cs typeface="Times New Roman" panose="02020603050405020304" pitchFamily="18" charset="0"/>
            </a:endParaRPr>
          </a:p>
          <a:p>
            <a:pPr algn="just">
              <a:lnSpc>
                <a:spcPct val="100000"/>
              </a:lnSpc>
            </a:pPr>
            <a:r>
              <a:rPr lang="en-US" dirty="0">
                <a:solidFill>
                  <a:schemeClr val="bg2">
                    <a:lumMod val="10000"/>
                  </a:schemeClr>
                </a:solidFill>
                <a:latin typeface="Times New Roman" panose="02020603050405020304" pitchFamily="18" charset="0"/>
                <a:cs typeface="Times New Roman" panose="02020603050405020304" pitchFamily="18" charset="0"/>
              </a:rPr>
              <a:t>Obviously, the </a:t>
            </a:r>
            <a:r>
              <a:rPr lang="en-US" i="1" dirty="0">
                <a:solidFill>
                  <a:srgbClr val="7030A0"/>
                </a:solidFill>
                <a:latin typeface="Times New Roman" panose="02020603050405020304" pitchFamily="18" charset="0"/>
                <a:cs typeface="Times New Roman" panose="02020603050405020304" pitchFamily="18" charset="0"/>
              </a:rPr>
              <a:t>accuracy of the recognition</a:t>
            </a:r>
            <a:r>
              <a:rPr lang="en-US" dirty="0">
                <a:solidFill>
                  <a:schemeClr val="bg2">
                    <a:lumMod val="10000"/>
                  </a:schemeClr>
                </a:solidFill>
                <a:latin typeface="Times New Roman" panose="02020603050405020304" pitchFamily="18" charset="0"/>
                <a:cs typeface="Times New Roman" panose="02020603050405020304" pitchFamily="18" charset="0"/>
              </a:rPr>
              <a:t> is the most important in this system. Therefore, this application should be optimized and modified for overcoming the accuracy limitations. In order to make the recognition more precise, we should add some preprocesses to remove the interferences. Moreover, we would continue the further study for license plate recognition in some complicated environments, such as vehicles at </a:t>
            </a:r>
            <a:r>
              <a:rPr lang="en-US" i="1" dirty="0">
                <a:solidFill>
                  <a:srgbClr val="7030A0"/>
                </a:solidFill>
                <a:latin typeface="Times New Roman" panose="02020603050405020304" pitchFamily="18" charset="0"/>
                <a:cs typeface="Times New Roman" panose="02020603050405020304" pitchFamily="18" charset="0"/>
              </a:rPr>
              <a:t>dark night or in heavy rains</a:t>
            </a:r>
            <a:r>
              <a:rPr lang="en-US" dirty="0">
                <a:solidFill>
                  <a:schemeClr val="bg2">
                    <a:lumMod val="10000"/>
                  </a:schemeClr>
                </a:solidFill>
                <a:latin typeface="Times New Roman" panose="02020603050405020304" pitchFamily="18" charset="0"/>
                <a:cs typeface="Times New Roman" panose="02020603050405020304" pitchFamily="18" charset="0"/>
              </a:rPr>
              <a:t> and so on. If we could accomplish all of the objectives, this application would have a very promising future.</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7187FD6A-F9EA-4A0B-A20C-85CC56D2E8A4}"/>
              </a:ext>
            </a:extLst>
          </p:cNvPr>
          <p:cNvCxnSpPr>
            <a:cxnSpLocks/>
          </p:cNvCxnSpPr>
          <p:nvPr/>
        </p:nvCxnSpPr>
        <p:spPr>
          <a:xfrm>
            <a:off x="879565" y="1027612"/>
            <a:ext cx="1024998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9661756"/>
      </p:ext>
    </p:extLst>
  </p:cSld>
  <p:clrMapOvr>
    <a:masterClrMapping/>
  </p:clrMapOvr>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
  <TotalTime>0</TotalTime>
  <Words>1077</Words>
  <Application>Microsoft Office PowerPoint</Application>
  <PresentationFormat>Widescreen</PresentationFormat>
  <Paragraphs>78</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Franklin Gothic Book</vt:lpstr>
      <vt:lpstr>pg-2ff25</vt:lpstr>
      <vt:lpstr>Symbol</vt:lpstr>
      <vt:lpstr>Times New Roman</vt:lpstr>
      <vt:lpstr>Wingdings</vt:lpstr>
      <vt:lpstr>Crop</vt:lpstr>
      <vt:lpstr>LICENSE PLATE DETECTION                        AND CHARACTER RECOGNITION  AN APPLICATION OF IMAGE PROCESSING</vt:lpstr>
      <vt:lpstr>AIM </vt:lpstr>
      <vt:lpstr>INTRODUCTION</vt:lpstr>
      <vt:lpstr>LITERATURE SURVEY</vt:lpstr>
      <vt:lpstr>PROPOSED METHODOLOGY</vt:lpstr>
      <vt:lpstr>PowerPoint Presentation</vt:lpstr>
      <vt:lpstr>DATASET</vt:lpstr>
      <vt:lpstr>RESULT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 RECOGNITION AN APPLICATION OF IMAGE PROCESSING</dc:title>
  <dc:creator>Rohan K</dc:creator>
  <cp:lastModifiedBy>Rohan K</cp:lastModifiedBy>
  <cp:revision>62</cp:revision>
  <dcterms:created xsi:type="dcterms:W3CDTF">2020-10-17T08:37:55Z</dcterms:created>
  <dcterms:modified xsi:type="dcterms:W3CDTF">2020-12-05T06:36:04Z</dcterms:modified>
</cp:coreProperties>
</file>